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339" r:id="rId2"/>
    <p:sldId id="395" r:id="rId3"/>
    <p:sldId id="422" r:id="rId4"/>
    <p:sldId id="419" r:id="rId5"/>
    <p:sldId id="420" r:id="rId6"/>
    <p:sldId id="421" r:id="rId7"/>
    <p:sldId id="417" r:id="rId8"/>
    <p:sldId id="392" r:id="rId9"/>
    <p:sldId id="394" r:id="rId10"/>
    <p:sldId id="340" r:id="rId11"/>
    <p:sldId id="346" r:id="rId12"/>
    <p:sldId id="341" r:id="rId13"/>
    <p:sldId id="347" r:id="rId14"/>
    <p:sldId id="343" r:id="rId15"/>
    <p:sldId id="348" r:id="rId16"/>
    <p:sldId id="342" r:id="rId17"/>
    <p:sldId id="349" r:id="rId18"/>
    <p:sldId id="362" r:id="rId19"/>
    <p:sldId id="363" r:id="rId20"/>
    <p:sldId id="387" r:id="rId21"/>
    <p:sldId id="391" r:id="rId22"/>
    <p:sldId id="418" r:id="rId23"/>
    <p:sldId id="397" r:id="rId24"/>
    <p:sldId id="400" r:id="rId25"/>
    <p:sldId id="402" r:id="rId26"/>
    <p:sldId id="404" r:id="rId27"/>
    <p:sldId id="409" r:id="rId28"/>
    <p:sldId id="412" r:id="rId29"/>
    <p:sldId id="413" r:id="rId30"/>
    <p:sldId id="416" r:id="rId31"/>
    <p:sldId id="405" r:id="rId32"/>
    <p:sldId id="408" r:id="rId33"/>
    <p:sldId id="3742" r:id="rId34"/>
    <p:sldId id="374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B2B2B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6194" autoAdjust="0"/>
  </p:normalViewPr>
  <p:slideViewPr>
    <p:cSldViewPr snapToGrid="0">
      <p:cViewPr varScale="1">
        <p:scale>
          <a:sx n="48" d="100"/>
          <a:sy n="48" d="100"/>
        </p:scale>
        <p:origin x="2030" y="34"/>
      </p:cViewPr>
      <p:guideLst>
        <p:guide orient="horz" pos="2160"/>
        <p:guide pos="3840"/>
      </p:guideLst>
    </p:cSldViewPr>
  </p:slideViewPr>
  <p:outlineViewPr>
    <p:cViewPr>
      <p:scale>
        <a:sx n="33" d="100"/>
        <a:sy n="33" d="100"/>
      </p:scale>
      <p:origin x="0" y="-8430"/>
    </p:cViewPr>
  </p:outlin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1CECA7-F4C3-43A8-8172-070B1C7BC860}" type="datetimeFigureOut">
              <a:rPr lang="en-GB" smtClean="0"/>
              <a:t>01/07/2020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F879AC-ECD3-47CF-A701-CD3E7DF7A9F8}" type="slidenum">
              <a:rPr lang="en-GB" smtClean="0"/>
              <a:t>‹#›</a:t>
            </a:fld>
            <a:endParaRPr lang="en-GB"/>
          </a:p>
        </p:txBody>
      </p:sp>
    </p:spTree>
    <p:extLst>
      <p:ext uri="{BB962C8B-B14F-4D97-AF65-F5344CB8AC3E}">
        <p14:creationId xmlns:p14="http://schemas.microsoft.com/office/powerpoint/2010/main" val="1993778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2</a:t>
            </a:fld>
            <a:endParaRPr lang="en-GB"/>
          </a:p>
        </p:txBody>
      </p:sp>
    </p:spTree>
    <p:extLst>
      <p:ext uri="{BB962C8B-B14F-4D97-AF65-F5344CB8AC3E}">
        <p14:creationId xmlns:p14="http://schemas.microsoft.com/office/powerpoint/2010/main" val="1082767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13</a:t>
            </a:fld>
            <a:endParaRPr lang="en-GB"/>
          </a:p>
        </p:txBody>
      </p:sp>
    </p:spTree>
    <p:extLst>
      <p:ext uri="{BB962C8B-B14F-4D97-AF65-F5344CB8AC3E}">
        <p14:creationId xmlns:p14="http://schemas.microsoft.com/office/powerpoint/2010/main" val="4183385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15</a:t>
            </a:fld>
            <a:endParaRPr lang="en-GB"/>
          </a:p>
        </p:txBody>
      </p:sp>
    </p:spTree>
    <p:extLst>
      <p:ext uri="{BB962C8B-B14F-4D97-AF65-F5344CB8AC3E}">
        <p14:creationId xmlns:p14="http://schemas.microsoft.com/office/powerpoint/2010/main" val="3731863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17</a:t>
            </a:fld>
            <a:endParaRPr lang="en-GB"/>
          </a:p>
        </p:txBody>
      </p:sp>
    </p:spTree>
    <p:extLst>
      <p:ext uri="{BB962C8B-B14F-4D97-AF65-F5344CB8AC3E}">
        <p14:creationId xmlns:p14="http://schemas.microsoft.com/office/powerpoint/2010/main" val="2490317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18</a:t>
            </a:fld>
            <a:endParaRPr lang="en-GB"/>
          </a:p>
        </p:txBody>
      </p:sp>
    </p:spTree>
    <p:extLst>
      <p:ext uri="{BB962C8B-B14F-4D97-AF65-F5344CB8AC3E}">
        <p14:creationId xmlns:p14="http://schemas.microsoft.com/office/powerpoint/2010/main" val="3490129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19</a:t>
            </a:fld>
            <a:endParaRPr lang="en-GB"/>
          </a:p>
        </p:txBody>
      </p:sp>
    </p:spTree>
    <p:extLst>
      <p:ext uri="{BB962C8B-B14F-4D97-AF65-F5344CB8AC3E}">
        <p14:creationId xmlns:p14="http://schemas.microsoft.com/office/powerpoint/2010/main" val="3402252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20</a:t>
            </a:fld>
            <a:endParaRPr lang="en-GB"/>
          </a:p>
        </p:txBody>
      </p:sp>
    </p:spTree>
    <p:extLst>
      <p:ext uri="{BB962C8B-B14F-4D97-AF65-F5344CB8AC3E}">
        <p14:creationId xmlns:p14="http://schemas.microsoft.com/office/powerpoint/2010/main" val="1287651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21</a:t>
            </a:fld>
            <a:endParaRPr lang="en-GB"/>
          </a:p>
        </p:txBody>
      </p:sp>
    </p:spTree>
    <p:extLst>
      <p:ext uri="{BB962C8B-B14F-4D97-AF65-F5344CB8AC3E}">
        <p14:creationId xmlns:p14="http://schemas.microsoft.com/office/powerpoint/2010/main" val="37132210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22</a:t>
            </a:fld>
            <a:endParaRPr lang="en-GB"/>
          </a:p>
        </p:txBody>
      </p:sp>
    </p:spTree>
    <p:extLst>
      <p:ext uri="{BB962C8B-B14F-4D97-AF65-F5344CB8AC3E}">
        <p14:creationId xmlns:p14="http://schemas.microsoft.com/office/powerpoint/2010/main" val="1643808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dirty="0">
                <a:solidFill>
                  <a:srgbClr val="FF0000"/>
                </a:solidFill>
              </a:rPr>
              <a:t>ASSEMBLY SLIDE</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This is a / the ‘lead in’ slide, which could be used just to flag up the Move of the week / fortnight. It is not an exercise in itself, but could be used for immediate consideration, e.g. with a general question for discussion, such as ‘When is it important to </a:t>
            </a:r>
            <a:r>
              <a:rPr lang="en-GB"/>
              <a:t>think ahead?</a:t>
            </a:r>
            <a:r>
              <a:rPr lang="en-GB" dirty="0"/>
              <a:t>’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If the students have not yet seen any of the TM ideograms (</a:t>
            </a:r>
            <a:r>
              <a:rPr lang="en-GB" dirty="0" err="1"/>
              <a:t>n.b.</a:t>
            </a:r>
            <a:r>
              <a:rPr lang="en-GB" dirty="0"/>
              <a:t> easier to call them icons) you might pause to check that they all see the CONNECTION between the Move and the icon.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By the way, in the teachers’ notes, whenever a Move is mentioned, it is written in capital letters. This demonstrates how commonly we use the Move, but it could also enable you to draw the students’ attention to the Move, as part of a natural way of introducing it. Obviously you can equally point out that CONNECT will be a focus of more attention in fortnight 2, and EXPLAIN in fortnight 3. In so doing, you are asking the students to look / </a:t>
            </a:r>
            <a:r>
              <a:rPr lang="en-GB"/>
              <a:t>think AHEAD!</a:t>
            </a: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Finally – an advanced point</a:t>
            </a:r>
            <a:r>
              <a:rPr lang="en-GB"/>
              <a:t>: AHEAD </a:t>
            </a:r>
            <a:r>
              <a:rPr lang="en-GB" dirty="0"/>
              <a:t>is one of 10 Moves that have what we call ‘divergent’ meanings. That is to say, although </a:t>
            </a:r>
            <a:r>
              <a:rPr lang="en-GB" i="1" dirty="0"/>
              <a:t>predict</a:t>
            </a:r>
            <a:r>
              <a:rPr lang="en-GB" dirty="0"/>
              <a:t> and </a:t>
            </a:r>
            <a:r>
              <a:rPr lang="en-GB" i="1" dirty="0"/>
              <a:t>aim</a:t>
            </a:r>
            <a:r>
              <a:rPr lang="en-GB" dirty="0"/>
              <a:t> are clearly examples of </a:t>
            </a:r>
            <a:r>
              <a:rPr lang="en-GB"/>
              <a:t>thinking AHEAD, </a:t>
            </a:r>
            <a:r>
              <a:rPr lang="en-GB" dirty="0"/>
              <a:t>there is a significant difference between them. To predict is to anticipate a natural event, in which the predictor may play no part – e.g. the weather. But to aim is to hope (with some degree of expectation) for an event or outcome that one is intending to play a part in bringing about. In the A – Z book, for simplicity of presentation, we do not DIVIDE or distinguish these synonyms; and you may decide not to draw attention to the distinction at this stage. But if / when you think your students can cope with this subtlety, do ZOOM IN on it. That would make sure they are thinking about their thinking (Moves), and not just learning new words because the teacher is expecting them to remember them.  </a:t>
            </a:r>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23</a:t>
            </a:fld>
            <a:endParaRPr lang="en-GB"/>
          </a:p>
        </p:txBody>
      </p:sp>
    </p:spTree>
    <p:extLst>
      <p:ext uri="{BB962C8B-B14F-4D97-AF65-F5344CB8AC3E}">
        <p14:creationId xmlns:p14="http://schemas.microsoft.com/office/powerpoint/2010/main" val="3827269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dirty="0">
                <a:solidFill>
                  <a:srgbClr val="FF0000"/>
                </a:solidFill>
              </a:rPr>
              <a:t>EVERYDAY ACTIVITY 1</a:t>
            </a:r>
            <a:endParaRPr lang="en-GB" dirty="0"/>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After the conversations, explain that the main point of this exercise (apart from developing conversation skills - involving other particular Moves such as LISTEN &amp; RESPOND, and perhaps QUESTION and GROUP, or SIZING how many, etc.) is to WEIGH UP how important </a:t>
            </a:r>
            <a:r>
              <a:rPr lang="en-GB"/>
              <a:t>thinking AHEAD </a:t>
            </a:r>
            <a:r>
              <a:rPr lang="en-GB" dirty="0"/>
              <a:t>can be in everyday life.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You might begin, of course, by asking how important it is to prepare for particular days out, or for holidays, and there might be some helpful anecdotes about times when students or their families did not </a:t>
            </a:r>
            <a:r>
              <a:rPr lang="en-GB"/>
              <a:t>think AHEAD </a:t>
            </a:r>
            <a:r>
              <a:rPr lang="en-GB" dirty="0"/>
              <a:t>well enough. But try to get the students to CONNECT to other occasions in their everyday life when it is especially important to </a:t>
            </a:r>
            <a:r>
              <a:rPr lang="en-GB"/>
              <a:t>think AHEAD. </a:t>
            </a: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You could even encourage them to assess their own current competence or strength at </a:t>
            </a:r>
            <a:r>
              <a:rPr lang="en-GB"/>
              <a:t>thinking AHEAD </a:t>
            </a:r>
            <a:r>
              <a:rPr lang="en-GB" dirty="0"/>
              <a:t>and preparing. Let them do this in pairs first, saying, </a:t>
            </a:r>
            <a:r>
              <a:rPr lang="en-GB" i="1" dirty="0"/>
              <a:t>‘How good do you think you are at being prepared? – tell your neighbour privately.’ </a:t>
            </a:r>
            <a:r>
              <a:rPr lang="en-GB" dirty="0"/>
              <a:t>Then, indicating that probably no one is perfectly prepared in life, you could nevertheless ask if it is possible to become more prepared, and, if so, how.</a:t>
            </a:r>
          </a:p>
        </p:txBody>
      </p:sp>
      <p:sp>
        <p:nvSpPr>
          <p:cNvPr id="4" name="Slide Number Placeholder 3"/>
          <p:cNvSpPr>
            <a:spLocks noGrp="1"/>
          </p:cNvSpPr>
          <p:nvPr>
            <p:ph type="sldNum" sz="quarter" idx="10"/>
          </p:nvPr>
        </p:nvSpPr>
        <p:spPr/>
        <p:txBody>
          <a:bodyPr/>
          <a:lstStyle/>
          <a:p>
            <a:fld id="{B8F879AC-ECD3-47CF-A701-CD3E7DF7A9F8}" type="slidenum">
              <a:rPr lang="en-GB" smtClean="0"/>
              <a:t>24</a:t>
            </a:fld>
            <a:endParaRPr lang="en-GB"/>
          </a:p>
        </p:txBody>
      </p:sp>
    </p:spTree>
    <p:extLst>
      <p:ext uri="{BB962C8B-B14F-4D97-AF65-F5344CB8AC3E}">
        <p14:creationId xmlns:p14="http://schemas.microsoft.com/office/powerpoint/2010/main" val="3956740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3</a:t>
            </a:fld>
            <a:endParaRPr lang="en-GB"/>
          </a:p>
        </p:txBody>
      </p:sp>
    </p:spTree>
    <p:extLst>
      <p:ext uri="{BB962C8B-B14F-4D97-AF65-F5344CB8AC3E}">
        <p14:creationId xmlns:p14="http://schemas.microsoft.com/office/powerpoint/2010/main" val="20014945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dirty="0"/>
              <a:t>ASSEMBLY SLIDE</a:t>
            </a:r>
          </a:p>
        </p:txBody>
      </p:sp>
      <p:sp>
        <p:nvSpPr>
          <p:cNvPr id="4" name="Slide Number Placeholder 3"/>
          <p:cNvSpPr>
            <a:spLocks noGrp="1"/>
          </p:cNvSpPr>
          <p:nvPr>
            <p:ph type="sldNum" sz="quarter" idx="10"/>
          </p:nvPr>
        </p:nvSpPr>
        <p:spPr/>
        <p:txBody>
          <a:bodyPr/>
          <a:lstStyle/>
          <a:p>
            <a:fld id="{B8F879AC-ECD3-47CF-A701-CD3E7DF7A9F8}" type="slidenum">
              <a:rPr lang="en-GB" smtClean="0"/>
              <a:t>25</a:t>
            </a:fld>
            <a:endParaRPr lang="en-GB"/>
          </a:p>
        </p:txBody>
      </p:sp>
    </p:spTree>
    <p:extLst>
      <p:ext uri="{BB962C8B-B14F-4D97-AF65-F5344CB8AC3E}">
        <p14:creationId xmlns:p14="http://schemas.microsoft.com/office/powerpoint/2010/main" val="22568579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GB" b="1" dirty="0">
                <a:solidFill>
                  <a:srgbClr val="FF0000"/>
                </a:solidFill>
              </a:rPr>
              <a:t>EVERYDAY ACTIVITY 1</a:t>
            </a:r>
            <a:endParaRPr lang="en-GB" dirty="0"/>
          </a:p>
          <a:p>
            <a:pPr marL="0" indent="0">
              <a:buFont typeface="Arial"/>
              <a:buNone/>
            </a:pPr>
            <a:endParaRPr lang="en-GB" dirty="0"/>
          </a:p>
          <a:p>
            <a:pPr marL="171450" indent="-171450">
              <a:buFont typeface="Arial"/>
              <a:buChar char="•"/>
            </a:pPr>
            <a:r>
              <a:rPr lang="en-GB" dirty="0"/>
              <a:t>Whilst this is likely to be an exercise done in school, it is important that we get the message across</a:t>
            </a:r>
            <a:r>
              <a:rPr lang="en-GB" baseline="0" dirty="0"/>
              <a:t> that Thinking Moves is not just for the classroom, so encourage students to think BACK on their lives outside school.  This could also be an activity for students to take home and discuss with parents/carers/siblings.</a:t>
            </a:r>
          </a:p>
          <a:p>
            <a:pPr marL="171450" indent="-171450">
              <a:buFont typeface="Arial"/>
              <a:buChar char="•"/>
            </a:pPr>
            <a:endParaRPr lang="en-GB" baseline="0" dirty="0"/>
          </a:p>
          <a:p>
            <a:pPr marL="171450" indent="-171450">
              <a:buFont typeface="Arial"/>
              <a:buChar char="•"/>
            </a:pPr>
            <a:r>
              <a:rPr lang="en-GB" baseline="0" dirty="0"/>
              <a:t>This can easily be used for an </a:t>
            </a:r>
            <a:r>
              <a:rPr lang="en-GB" b="1" baseline="0" dirty="0"/>
              <a:t>assembly</a:t>
            </a:r>
            <a:r>
              <a:rPr lang="en-GB" baseline="0" dirty="0"/>
              <a:t>, simply asking students to think-pair-share.</a:t>
            </a:r>
          </a:p>
          <a:p>
            <a:pPr marL="171450" indent="-171450">
              <a:buFont typeface="Arial"/>
              <a:buChar char="•"/>
            </a:pPr>
            <a:endParaRPr lang="en-GB" baseline="0" dirty="0"/>
          </a:p>
          <a:p>
            <a:pPr marL="171450" indent="-171450">
              <a:buFont typeface="Arial"/>
              <a:buChar char="•"/>
            </a:pPr>
            <a:r>
              <a:rPr lang="en-GB" baseline="0" dirty="0"/>
              <a:t>If used in the classroom, results might be collated on the board for further reflection, where students might </a:t>
            </a:r>
            <a:r>
              <a:rPr lang="en-GB" i="1" baseline="0" dirty="0"/>
              <a:t>suggest</a:t>
            </a:r>
            <a:r>
              <a:rPr lang="en-GB" baseline="0" dirty="0"/>
              <a:t> patterns, CONNECT activities together and/or GROUP them in a range of ways. </a:t>
            </a:r>
          </a:p>
          <a:p>
            <a:pPr marL="171450" indent="-171450">
              <a:buFont typeface="Arial"/>
              <a:buChar char="•"/>
            </a:pPr>
            <a:endParaRPr lang="en-GB" baseline="0" dirty="0"/>
          </a:p>
          <a:p>
            <a:pPr marL="171450" indent="-171450">
              <a:buFont typeface="Arial"/>
              <a:buChar char="•"/>
            </a:pPr>
            <a:r>
              <a:rPr lang="en-GB" baseline="0" dirty="0"/>
              <a:t>As with Preparing / Preparation, try to end by drawing out the value of Recalling / Recollection / Reflection in everyday life, and invite students </a:t>
            </a:r>
            <a:r>
              <a:rPr lang="en-GB" dirty="0"/>
              <a:t>to assess their own current competence or strength at thinking BACK and reflecting. Let them do this in pairs first, saying, </a:t>
            </a:r>
            <a:r>
              <a:rPr lang="en-GB" i="1" dirty="0"/>
              <a:t>‘How good do you think you are at reflecting? – tell your neighbour privately.’ </a:t>
            </a:r>
            <a:r>
              <a:rPr lang="en-GB" dirty="0"/>
              <a:t>Finally, ask if it is possible to become </a:t>
            </a:r>
            <a:r>
              <a:rPr lang="en-GB" i="1" dirty="0"/>
              <a:t>more reflective</a:t>
            </a:r>
            <a:r>
              <a:rPr lang="en-GB" dirty="0"/>
              <a:t>, and, if so, how.</a:t>
            </a:r>
          </a:p>
        </p:txBody>
      </p:sp>
      <p:sp>
        <p:nvSpPr>
          <p:cNvPr id="4" name="Slide Number Placeholder 3"/>
          <p:cNvSpPr>
            <a:spLocks noGrp="1"/>
          </p:cNvSpPr>
          <p:nvPr>
            <p:ph type="sldNum" sz="quarter" idx="10"/>
          </p:nvPr>
        </p:nvSpPr>
        <p:spPr/>
        <p:txBody>
          <a:bodyPr/>
          <a:lstStyle/>
          <a:p>
            <a:fld id="{B8F879AC-ECD3-47CF-A701-CD3E7DF7A9F8}" type="slidenum">
              <a:rPr lang="en-GB" smtClean="0"/>
              <a:t>26</a:t>
            </a:fld>
            <a:endParaRPr lang="en-GB"/>
          </a:p>
        </p:txBody>
      </p:sp>
    </p:spTree>
    <p:extLst>
      <p:ext uri="{BB962C8B-B14F-4D97-AF65-F5344CB8AC3E}">
        <p14:creationId xmlns:p14="http://schemas.microsoft.com/office/powerpoint/2010/main" val="32244425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dirty="0">
                <a:solidFill>
                  <a:srgbClr val="FF0000"/>
                </a:solidFill>
              </a:rPr>
              <a:t>ASSEMBLY SLIDE</a:t>
            </a:r>
          </a:p>
          <a:p>
            <a:pPr marL="171450" indent="-171450">
              <a:buFont typeface="Arial" panose="020B0604020202020204" pitchFamily="34" charset="0"/>
              <a:buChar char="•"/>
            </a:pPr>
            <a:endParaRPr lang="en-GB" dirty="0"/>
          </a:p>
          <a:p>
            <a:pPr marL="0" indent="0">
              <a:buFont typeface="Arial" panose="020B0604020202020204" pitchFamily="34" charset="0"/>
              <a:buNone/>
            </a:pPr>
            <a:endParaRPr lang="en-GB" dirty="0"/>
          </a:p>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27</a:t>
            </a:fld>
            <a:endParaRPr lang="en-GB"/>
          </a:p>
        </p:txBody>
      </p:sp>
    </p:spTree>
    <p:extLst>
      <p:ext uri="{BB962C8B-B14F-4D97-AF65-F5344CB8AC3E}">
        <p14:creationId xmlns:p14="http://schemas.microsoft.com/office/powerpoint/2010/main" val="8444405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EVERYDAY</a:t>
            </a:r>
            <a:r>
              <a:rPr lang="en-GB" b="1" baseline="0" dirty="0">
                <a:solidFill>
                  <a:srgbClr val="FF0000"/>
                </a:solidFill>
              </a:rPr>
              <a:t> </a:t>
            </a:r>
            <a:r>
              <a:rPr lang="en-GB" b="1" dirty="0">
                <a:solidFill>
                  <a:srgbClr val="FF0000"/>
                </a:solidFill>
              </a:rPr>
              <a:t>ACTIVITY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GB" dirty="0"/>
              <a:t>This is a creative</a:t>
            </a:r>
            <a:r>
              <a:rPr lang="en-GB" baseline="0" dirty="0"/>
              <a:t> thinking activity, looking for connections.  Encourage students to look for increasingly creative connections and this will help them do the same across the curriculum </a:t>
            </a:r>
            <a:r>
              <a:rPr lang="mr-IN" baseline="0" dirty="0"/>
              <a:t>–</a:t>
            </a:r>
            <a:r>
              <a:rPr lang="en-GB" baseline="0" dirty="0"/>
              <a:t> how many ways can you find to CONNECT the Vikings with the Victorians, multiplication and division or netball and football, for example.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GB" baseline="0" dirty="0"/>
              <a:t>This can be an activity at home, across the dinner table maybe, using any two objects found in the room.  Home activities are best if they are simple, fun and challenging.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GB" baseline="0" dirty="0"/>
              <a:t>The challenge increases when connections between things that appear totally different </a:t>
            </a:r>
            <a:r>
              <a:rPr lang="mr-IN" baseline="0" dirty="0"/>
              <a:t>–</a:t>
            </a:r>
            <a:r>
              <a:rPr lang="en-GB" baseline="0" dirty="0"/>
              <a:t> like space rockets and frogs </a:t>
            </a:r>
            <a:r>
              <a:rPr lang="mr-IN" baseline="0" dirty="0"/>
              <a:t>–</a:t>
            </a:r>
            <a:r>
              <a:rPr lang="en-GB" baseline="0" dirty="0"/>
              <a:t> are attempted. </a:t>
            </a:r>
            <a:endParaRPr lang="en-GB" dirty="0"/>
          </a:p>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28</a:t>
            </a:fld>
            <a:endParaRPr lang="en-GB"/>
          </a:p>
        </p:txBody>
      </p:sp>
    </p:spTree>
    <p:extLst>
      <p:ext uri="{BB962C8B-B14F-4D97-AF65-F5344CB8AC3E}">
        <p14:creationId xmlns:p14="http://schemas.microsoft.com/office/powerpoint/2010/main" val="19155567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dirty="0">
                <a:solidFill>
                  <a:srgbClr val="FF0000"/>
                </a:solidFill>
              </a:rPr>
              <a:t>ASSEMBLY SLIDE</a:t>
            </a:r>
          </a:p>
        </p:txBody>
      </p:sp>
      <p:sp>
        <p:nvSpPr>
          <p:cNvPr id="4" name="Slide Number Placeholder 3"/>
          <p:cNvSpPr>
            <a:spLocks noGrp="1"/>
          </p:cNvSpPr>
          <p:nvPr>
            <p:ph type="sldNum" sz="quarter" idx="10"/>
          </p:nvPr>
        </p:nvSpPr>
        <p:spPr/>
        <p:txBody>
          <a:bodyPr/>
          <a:lstStyle/>
          <a:p>
            <a:fld id="{B8F879AC-ECD3-47CF-A701-CD3E7DF7A9F8}" type="slidenum">
              <a:rPr lang="en-GB" smtClean="0"/>
              <a:t>29</a:t>
            </a:fld>
            <a:endParaRPr lang="en-GB"/>
          </a:p>
        </p:txBody>
      </p:sp>
    </p:spTree>
    <p:extLst>
      <p:ext uri="{BB962C8B-B14F-4D97-AF65-F5344CB8AC3E}">
        <p14:creationId xmlns:p14="http://schemas.microsoft.com/office/powerpoint/2010/main" val="42021570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IMMEDIATE PRACTICE ACTIVITY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solidFill>
                  <a:srgbClr val="FF0000"/>
                </a:solidFill>
              </a:rPr>
              <a:t>Try this out when you have a few minutes to spare</a:t>
            </a:r>
            <a:endParaRPr lang="en-GB" b="0" dirty="0"/>
          </a:p>
          <a:p>
            <a:pPr marL="0" indent="0">
              <a:buFont typeface="Arial"/>
              <a:buNone/>
            </a:pPr>
            <a:endParaRPr lang="en-GB" dirty="0"/>
          </a:p>
          <a:p>
            <a:pPr marL="0" indent="0">
              <a:buFont typeface="Arial"/>
              <a:buNone/>
            </a:pPr>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30</a:t>
            </a:fld>
            <a:endParaRPr lang="en-GB"/>
          </a:p>
        </p:txBody>
      </p:sp>
    </p:spTree>
    <p:extLst>
      <p:ext uri="{BB962C8B-B14F-4D97-AF65-F5344CB8AC3E}">
        <p14:creationId xmlns:p14="http://schemas.microsoft.com/office/powerpoint/2010/main" val="42680515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dirty="0">
                <a:solidFill>
                  <a:srgbClr val="FF0000"/>
                </a:solidFill>
              </a:rPr>
              <a:t>ASSEMBLY SLIDE</a:t>
            </a: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31</a:t>
            </a:fld>
            <a:endParaRPr lang="en-GB"/>
          </a:p>
        </p:txBody>
      </p:sp>
    </p:spTree>
    <p:extLst>
      <p:ext uri="{BB962C8B-B14F-4D97-AF65-F5344CB8AC3E}">
        <p14:creationId xmlns:p14="http://schemas.microsoft.com/office/powerpoint/2010/main" val="19155656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IMMEDIATE PRACTICE ACTIVITY 1</a:t>
            </a:r>
            <a:endParaRPr lang="en-GB" dirty="0"/>
          </a:p>
          <a:p>
            <a:endParaRPr lang="en-GB" dirty="0"/>
          </a:p>
          <a:p>
            <a:r>
              <a:rPr lang="en-GB" dirty="0"/>
              <a:t>Take the opportunity</a:t>
            </a:r>
            <a:r>
              <a:rPr lang="en-GB" baseline="0" dirty="0"/>
              <a:t> occasionally in class to ask students to think what their senses are telling them and to ask them which senses might be useful in various activities.  </a:t>
            </a:r>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32</a:t>
            </a:fld>
            <a:endParaRPr lang="en-GB"/>
          </a:p>
        </p:txBody>
      </p:sp>
    </p:spTree>
    <p:extLst>
      <p:ext uri="{BB962C8B-B14F-4D97-AF65-F5344CB8AC3E}">
        <p14:creationId xmlns:p14="http://schemas.microsoft.com/office/powerpoint/2010/main" val="30932749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dirty="0">
                <a:solidFill>
                  <a:srgbClr val="FF0000"/>
                </a:solidFill>
              </a:rPr>
              <a:t>ASSEMBLY SLIDE</a:t>
            </a:r>
          </a:p>
          <a:p>
            <a:pPr marL="0" indent="0">
              <a:buFont typeface="Arial" panose="020B0604020202020204" pitchFamily="34" charset="0"/>
              <a:buNone/>
            </a:pPr>
            <a:endParaRPr lang="en-GB" b="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dirty="0">
                <a:solidFill>
                  <a:srgbClr val="FF0000"/>
                </a:solidFill>
              </a:rPr>
              <a:t>Slide to highlight</a:t>
            </a:r>
            <a:r>
              <a:rPr lang="en-GB" b="0" baseline="0" dirty="0">
                <a:solidFill>
                  <a:srgbClr val="FF0000"/>
                </a:solidFill>
              </a:rPr>
              <a:t> the Thinking Move of the week</a:t>
            </a:r>
            <a:endParaRPr lang="en-GB" b="0" dirty="0">
              <a:solidFill>
                <a:srgbClr val="FF0000"/>
              </a:solidFill>
            </a:endParaRPr>
          </a:p>
          <a:p>
            <a:pPr marL="0" indent="0">
              <a:buFont typeface="Arial" panose="020B0604020202020204" pitchFamily="34" charset="0"/>
              <a:buNone/>
            </a:pPr>
            <a:endParaRPr lang="en-GB" b="1" dirty="0">
              <a:solidFill>
                <a:srgbClr val="FF0000"/>
              </a:solidFill>
            </a:endParaRPr>
          </a:p>
          <a:p>
            <a:pPr marL="171450" indent="-171450">
              <a:buFont typeface="Arial" panose="020B0604020202020204" pitchFamily="34" charset="0"/>
              <a:buChar char="•"/>
            </a:pPr>
            <a:endParaRPr lang="en-GB" dirty="0"/>
          </a:p>
          <a:p>
            <a:pPr marL="0" indent="0">
              <a:buFont typeface="Arial" panose="020B0604020202020204" pitchFamily="34" charset="0"/>
              <a:buNone/>
            </a:pPr>
            <a:endParaRPr lang="en-GB" dirty="0"/>
          </a:p>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33</a:t>
            </a:fld>
            <a:endParaRPr lang="en-GB"/>
          </a:p>
        </p:txBody>
      </p:sp>
    </p:spTree>
    <p:extLst>
      <p:ext uri="{BB962C8B-B14F-4D97-AF65-F5344CB8AC3E}">
        <p14:creationId xmlns:p14="http://schemas.microsoft.com/office/powerpoint/2010/main" val="34177696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solidFill>
                  <a:srgbClr val="FF0000"/>
                </a:solidFill>
              </a:rPr>
              <a:t>IMMEDIATE PRACTICE ACTIVITY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solidFill>
                <a:srgbClr val="FF0000"/>
              </a:solidFill>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GB" b="0" baseline="0" dirty="0">
                <a:solidFill>
                  <a:srgbClr val="FF0000"/>
                </a:solidFill>
              </a:rPr>
              <a:t>Ask students what encouraged them to ZOOM in on particular aspects.  For example, it might have been a colourful text box, a smiling face or a single highlighted word.  They can then draw upon this when creating their own posters/information leaflets.</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endParaRPr lang="en-GB" b="0" baseline="0" dirty="0">
              <a:solidFill>
                <a:srgbClr val="FF0000"/>
              </a:solidFill>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endParaRPr lang="en-GB" b="0" baseline="0" dirty="0">
              <a:solidFill>
                <a:srgbClr val="FF000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b="0" baseline="0" dirty="0">
              <a:solidFill>
                <a:srgbClr val="FF0000"/>
              </a:solidFill>
            </a:endParaRPr>
          </a:p>
        </p:txBody>
      </p:sp>
      <p:sp>
        <p:nvSpPr>
          <p:cNvPr id="4" name="Slide Number Placeholder 3"/>
          <p:cNvSpPr>
            <a:spLocks noGrp="1"/>
          </p:cNvSpPr>
          <p:nvPr>
            <p:ph type="sldNum" sz="quarter" idx="10"/>
          </p:nvPr>
        </p:nvSpPr>
        <p:spPr/>
        <p:txBody>
          <a:bodyPr/>
          <a:lstStyle/>
          <a:p>
            <a:fld id="{B8F879AC-ECD3-47CF-A701-CD3E7DF7A9F8}" type="slidenum">
              <a:rPr lang="en-GB" smtClean="0"/>
              <a:t>34</a:t>
            </a:fld>
            <a:endParaRPr lang="en-GB"/>
          </a:p>
        </p:txBody>
      </p:sp>
    </p:spTree>
    <p:extLst>
      <p:ext uri="{BB962C8B-B14F-4D97-AF65-F5344CB8AC3E}">
        <p14:creationId xmlns:p14="http://schemas.microsoft.com/office/powerpoint/2010/main" val="3632068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800"/>
              </a:spcAft>
              <a:buClrTx/>
              <a:buSzTx/>
              <a:buFontTx/>
              <a:buNone/>
              <a:tabLst/>
              <a:defRPr/>
            </a:pPr>
            <a:endParaRPr lang="en-GB" sz="1200" i="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B8F879AC-ECD3-47CF-A701-CD3E7DF7A9F8}" type="slidenum">
              <a:rPr lang="en-GB" smtClean="0"/>
              <a:t>4</a:t>
            </a:fld>
            <a:endParaRPr lang="en-GB"/>
          </a:p>
        </p:txBody>
      </p:sp>
    </p:spTree>
    <p:extLst>
      <p:ext uri="{BB962C8B-B14F-4D97-AF65-F5344CB8AC3E}">
        <p14:creationId xmlns:p14="http://schemas.microsoft.com/office/powerpoint/2010/main" val="3230970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endParaRPr lang="en-GB" sz="1200" b="0" i="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5</a:t>
            </a:fld>
            <a:endParaRPr lang="en-GB" dirty="0"/>
          </a:p>
        </p:txBody>
      </p:sp>
    </p:spTree>
    <p:extLst>
      <p:ext uri="{BB962C8B-B14F-4D97-AF65-F5344CB8AC3E}">
        <p14:creationId xmlns:p14="http://schemas.microsoft.com/office/powerpoint/2010/main" val="2595416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endParaRPr lang="en-GB" sz="1200" b="0" i="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6</a:t>
            </a:fld>
            <a:endParaRPr lang="en-GB" dirty="0"/>
          </a:p>
        </p:txBody>
      </p:sp>
    </p:spTree>
    <p:extLst>
      <p:ext uri="{BB962C8B-B14F-4D97-AF65-F5344CB8AC3E}">
        <p14:creationId xmlns:p14="http://schemas.microsoft.com/office/powerpoint/2010/main" val="3162460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7</a:t>
            </a:fld>
            <a:endParaRPr lang="en-GB"/>
          </a:p>
        </p:txBody>
      </p:sp>
    </p:spTree>
    <p:extLst>
      <p:ext uri="{BB962C8B-B14F-4D97-AF65-F5344CB8AC3E}">
        <p14:creationId xmlns:p14="http://schemas.microsoft.com/office/powerpoint/2010/main" val="126961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l">
              <a:lnSpc>
                <a:spcPct val="100000"/>
              </a:lnSpc>
              <a:spcBef>
                <a:spcPts val="0"/>
              </a:spcBef>
              <a:defRPr/>
            </a:pPr>
            <a:endParaRPr lang="en-GB" sz="1200" b="0" i="0" dirty="0">
              <a:solidFill>
                <a:schemeClr val="tx1"/>
              </a:solidFill>
              <a:latin typeface="Arial" panose="020B0604020202020204" pitchFamily="34" charset="0"/>
              <a:cs typeface="Arial" panose="020B0604020202020204" pitchFamily="34" charset="0"/>
            </a:endParaRPr>
          </a:p>
          <a:p>
            <a:pPr lvl="0" algn="l">
              <a:lnSpc>
                <a:spcPct val="100000"/>
              </a:lnSpc>
              <a:spcBef>
                <a:spcPts val="0"/>
              </a:spcBef>
              <a:defRPr/>
            </a:pPr>
            <a:endParaRPr lang="en-GB" sz="1200" b="0" i="0" baseline="0" dirty="0">
              <a:solidFill>
                <a:schemeClr val="tx1"/>
              </a:solidFill>
              <a:latin typeface="Arial" panose="020B0604020202020204" pitchFamily="34" charset="0"/>
              <a:cs typeface="Arial" panose="020B0604020202020204" pitchFamily="34" charset="0"/>
            </a:endParaRPr>
          </a:p>
          <a:p>
            <a:pPr lvl="0" algn="l">
              <a:lnSpc>
                <a:spcPct val="100000"/>
              </a:lnSpc>
              <a:spcBef>
                <a:spcPts val="0"/>
              </a:spcBef>
              <a:defRPr/>
            </a:pPr>
            <a:r>
              <a:rPr lang="en-GB" sz="1200" b="0" i="0" baseline="0" dirty="0">
                <a:solidFill>
                  <a:schemeClr val="tx1"/>
                </a:solidFill>
                <a:latin typeface="Arial" panose="020B0604020202020204" pitchFamily="34" charset="0"/>
                <a:cs typeface="Arial" panose="020B0604020202020204" pitchFamily="34" charset="0"/>
              </a:rPr>
              <a:t> </a:t>
            </a:r>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8</a:t>
            </a:fld>
            <a:endParaRPr lang="en-GB"/>
          </a:p>
        </p:txBody>
      </p:sp>
    </p:spTree>
    <p:extLst>
      <p:ext uri="{BB962C8B-B14F-4D97-AF65-F5344CB8AC3E}">
        <p14:creationId xmlns:p14="http://schemas.microsoft.com/office/powerpoint/2010/main" val="2676660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a:lnSpc>
                <a:spcPct val="100000"/>
              </a:lnSpc>
              <a:spcBef>
                <a:spcPts val="0"/>
              </a:spcBef>
              <a:buFont typeface="Arial" panose="020B0604020202020204" pitchFamily="34" charset="0"/>
              <a:buNone/>
              <a:defRPr/>
            </a:pPr>
            <a:endParaRPr lang="en-GB" sz="1200" i="0"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B8F879AC-ECD3-47CF-A701-CD3E7DF7A9F8}" type="slidenum">
              <a:rPr lang="en-GB" smtClean="0"/>
              <a:t>9</a:t>
            </a:fld>
            <a:endParaRPr lang="en-GB"/>
          </a:p>
        </p:txBody>
      </p:sp>
    </p:spTree>
    <p:extLst>
      <p:ext uri="{BB962C8B-B14F-4D97-AF65-F5344CB8AC3E}">
        <p14:creationId xmlns:p14="http://schemas.microsoft.com/office/powerpoint/2010/main" val="3400759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F879AC-ECD3-47CF-A701-CD3E7DF7A9F8}" type="slidenum">
              <a:rPr lang="en-GB" smtClean="0"/>
              <a:t>11</a:t>
            </a:fld>
            <a:endParaRPr lang="en-GB"/>
          </a:p>
        </p:txBody>
      </p:sp>
    </p:spTree>
    <p:extLst>
      <p:ext uri="{BB962C8B-B14F-4D97-AF65-F5344CB8AC3E}">
        <p14:creationId xmlns:p14="http://schemas.microsoft.com/office/powerpoint/2010/main" val="15915813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ext Placeholder 2"/>
          <p:cNvSpPr>
            <a:spLocks noGrp="1"/>
          </p:cNvSpPr>
          <p:nvPr>
            <p:ph type="body" sz="quarter" idx="13" hasCustomPrompt="1"/>
          </p:nvPr>
        </p:nvSpPr>
        <p:spPr>
          <a:xfrm>
            <a:off x="2440681" y="2425701"/>
            <a:ext cx="7181850" cy="1489380"/>
          </a:xfrm>
        </p:spPr>
        <p:txBody>
          <a:bodyPr>
            <a:normAutofit/>
          </a:bodyPr>
          <a:lstStyle>
            <a:lvl1pPr marL="0" indent="0" algn="ctr">
              <a:buNone/>
              <a:defRPr sz="4000" baseline="0">
                <a:solidFill>
                  <a:schemeClr val="tx1">
                    <a:lumMod val="65000"/>
                    <a:lumOff val="35000"/>
                  </a:schemeClr>
                </a:solidFill>
              </a:defRPr>
            </a:lvl1pPr>
          </a:lstStyle>
          <a:p>
            <a:pPr lvl="0"/>
            <a:r>
              <a:rPr lang="en-US" dirty="0"/>
              <a:t>Slide title</a:t>
            </a:r>
          </a:p>
        </p:txBody>
      </p:sp>
      <p:sp>
        <p:nvSpPr>
          <p:cNvPr id="10" name="Text Placeholder 2"/>
          <p:cNvSpPr>
            <a:spLocks noGrp="1"/>
          </p:cNvSpPr>
          <p:nvPr>
            <p:ph type="body" sz="quarter" idx="14" hasCustomPrompt="1"/>
          </p:nvPr>
        </p:nvSpPr>
        <p:spPr>
          <a:xfrm>
            <a:off x="4081392" y="4991253"/>
            <a:ext cx="3900427" cy="638175"/>
          </a:xfrm>
        </p:spPr>
        <p:txBody>
          <a:bodyPr>
            <a:normAutofit/>
          </a:bodyPr>
          <a:lstStyle>
            <a:lvl1pPr marL="0" indent="0" algn="ctr">
              <a:buNone/>
              <a:defRPr sz="3200" baseline="0">
                <a:solidFill>
                  <a:schemeClr val="tx1">
                    <a:lumMod val="65000"/>
                    <a:lumOff val="35000"/>
                  </a:schemeClr>
                </a:solidFill>
              </a:defRPr>
            </a:lvl1pPr>
          </a:lstStyle>
          <a:p>
            <a:pPr lvl="0"/>
            <a:r>
              <a:rPr lang="en-US" dirty="0"/>
              <a:t>Subtitle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788" y="331197"/>
            <a:ext cx="3479811" cy="1449922"/>
          </a:xfrm>
          <a:prstGeom prst="rect">
            <a:avLst/>
          </a:prstGeom>
        </p:spPr>
      </p:pic>
      <p:sp>
        <p:nvSpPr>
          <p:cNvPr id="2" name="Rectangle 1"/>
          <p:cNvSpPr/>
          <p:nvPr userDrawn="1"/>
        </p:nvSpPr>
        <p:spPr>
          <a:xfrm>
            <a:off x="152400" y="152400"/>
            <a:ext cx="11861800" cy="6553200"/>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15289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4" name="TextBox 13"/>
          <p:cNvSpPr txBox="1"/>
          <p:nvPr userDrawn="1"/>
        </p:nvSpPr>
        <p:spPr>
          <a:xfrm>
            <a:off x="5137859" y="6491686"/>
            <a:ext cx="1596912" cy="246221"/>
          </a:xfrm>
          <a:prstGeom prst="rect">
            <a:avLst/>
          </a:prstGeom>
          <a:noFill/>
        </p:spPr>
        <p:txBody>
          <a:bodyPr wrap="none" rtlCol="0">
            <a:spAutoFit/>
          </a:bodyPr>
          <a:lstStyle/>
          <a:p>
            <a:r>
              <a:rPr lang="en-GB" sz="1000" dirty="0"/>
              <a:t>DialogueWorks Ltd © 2019</a:t>
            </a:r>
          </a:p>
        </p:txBody>
      </p:sp>
      <p:sp>
        <p:nvSpPr>
          <p:cNvPr id="15" name="Slide Number Placeholder 5"/>
          <p:cNvSpPr>
            <a:spLocks noGrp="1"/>
          </p:cNvSpPr>
          <p:nvPr>
            <p:ph type="sldNum" sz="quarter" idx="12"/>
          </p:nvPr>
        </p:nvSpPr>
        <p:spPr>
          <a:xfrm>
            <a:off x="11479368" y="6372782"/>
            <a:ext cx="469744" cy="365125"/>
          </a:xfrm>
        </p:spPr>
        <p:txBody>
          <a:bodyPr/>
          <a:lstStyle/>
          <a:p>
            <a:fld id="{B961A112-48C3-44F8-A416-67E2EC1C228C}" type="slidenum">
              <a:rPr lang="en-GB" smtClean="0"/>
              <a:t>‹#›</a:t>
            </a:fld>
            <a:endParaRPr lang="en-GB"/>
          </a:p>
        </p:txBody>
      </p:sp>
      <p:sp>
        <p:nvSpPr>
          <p:cNvPr id="3" name="Text Placeholder 2"/>
          <p:cNvSpPr>
            <a:spLocks noGrp="1"/>
          </p:cNvSpPr>
          <p:nvPr>
            <p:ph type="body" sz="quarter" idx="13" hasCustomPrompt="1"/>
          </p:nvPr>
        </p:nvSpPr>
        <p:spPr>
          <a:xfrm>
            <a:off x="661109" y="337873"/>
            <a:ext cx="8953500" cy="638175"/>
          </a:xfrm>
        </p:spPr>
        <p:txBody>
          <a:bodyPr>
            <a:normAutofit/>
          </a:bodyPr>
          <a:lstStyle>
            <a:lvl1pPr marL="0" indent="0" algn="l">
              <a:buNone/>
              <a:defRPr sz="3200" baseline="0">
                <a:solidFill>
                  <a:srgbClr val="C00000"/>
                </a:solidFill>
              </a:defRPr>
            </a:lvl1pPr>
          </a:lstStyle>
          <a:p>
            <a:pPr lvl="0"/>
            <a:r>
              <a:rPr lang="en-US" dirty="0"/>
              <a:t>Contents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97632" y="25400"/>
            <a:ext cx="1454150" cy="605896"/>
          </a:xfrm>
          <a:prstGeom prst="rect">
            <a:avLst/>
          </a:prstGeom>
        </p:spPr>
      </p:pic>
      <p:sp>
        <p:nvSpPr>
          <p:cNvPr id="10" name="Text Placeholder 18"/>
          <p:cNvSpPr>
            <a:spLocks noGrp="1"/>
          </p:cNvSpPr>
          <p:nvPr>
            <p:ph type="body" sz="quarter" idx="17" hasCustomPrompt="1"/>
          </p:nvPr>
        </p:nvSpPr>
        <p:spPr>
          <a:xfrm>
            <a:off x="3011470" y="1460500"/>
            <a:ext cx="4430730" cy="571500"/>
          </a:xfrm>
          <a:ln>
            <a:solidFill>
              <a:schemeClr val="bg1">
                <a:lumMod val="50000"/>
              </a:schemeClr>
            </a:solidFill>
          </a:ln>
        </p:spPr>
        <p:txBody>
          <a:bodyPr>
            <a:normAutofit/>
          </a:bodyPr>
          <a:lstStyle>
            <a:lvl1pPr marL="0" indent="0">
              <a:buNone/>
              <a:defRPr sz="2400"/>
            </a:lvl1pPr>
          </a:lstStyle>
          <a:p>
            <a:pPr lvl="0"/>
            <a:r>
              <a:rPr lang="en-US" dirty="0"/>
              <a:t>Section 1</a:t>
            </a:r>
          </a:p>
        </p:txBody>
      </p:sp>
      <p:sp>
        <p:nvSpPr>
          <p:cNvPr id="12" name="Text Placeholder 18"/>
          <p:cNvSpPr>
            <a:spLocks noGrp="1"/>
          </p:cNvSpPr>
          <p:nvPr>
            <p:ph type="body" sz="quarter" idx="18" hasCustomPrompt="1"/>
          </p:nvPr>
        </p:nvSpPr>
        <p:spPr>
          <a:xfrm>
            <a:off x="3011470" y="2230702"/>
            <a:ext cx="4430730" cy="571500"/>
          </a:xfrm>
          <a:ln>
            <a:solidFill>
              <a:schemeClr val="bg1">
                <a:lumMod val="50000"/>
              </a:schemeClr>
            </a:solidFill>
          </a:ln>
        </p:spPr>
        <p:txBody>
          <a:bodyPr>
            <a:normAutofit/>
          </a:bodyPr>
          <a:lstStyle>
            <a:lvl1pPr marL="0" indent="0">
              <a:buNone/>
              <a:defRPr sz="2400"/>
            </a:lvl1pPr>
          </a:lstStyle>
          <a:p>
            <a:pPr lvl="0"/>
            <a:r>
              <a:rPr lang="en-US" dirty="0"/>
              <a:t>Section 2</a:t>
            </a:r>
          </a:p>
        </p:txBody>
      </p:sp>
      <p:sp>
        <p:nvSpPr>
          <p:cNvPr id="13" name="Text Placeholder 18"/>
          <p:cNvSpPr>
            <a:spLocks noGrp="1"/>
          </p:cNvSpPr>
          <p:nvPr>
            <p:ph type="body" sz="quarter" idx="19" hasCustomPrompt="1"/>
          </p:nvPr>
        </p:nvSpPr>
        <p:spPr>
          <a:xfrm>
            <a:off x="3011470" y="3000904"/>
            <a:ext cx="4430730" cy="571500"/>
          </a:xfrm>
          <a:ln>
            <a:solidFill>
              <a:schemeClr val="bg1">
                <a:lumMod val="50000"/>
              </a:schemeClr>
            </a:solidFill>
          </a:ln>
        </p:spPr>
        <p:txBody>
          <a:bodyPr>
            <a:normAutofit/>
          </a:bodyPr>
          <a:lstStyle>
            <a:lvl1pPr marL="0" indent="0">
              <a:buNone/>
              <a:defRPr sz="2400"/>
            </a:lvl1pPr>
          </a:lstStyle>
          <a:p>
            <a:pPr lvl="0"/>
            <a:r>
              <a:rPr lang="en-US" dirty="0"/>
              <a:t>Section 3</a:t>
            </a:r>
          </a:p>
        </p:txBody>
      </p:sp>
      <p:sp>
        <p:nvSpPr>
          <p:cNvPr id="16" name="Text Placeholder 18"/>
          <p:cNvSpPr>
            <a:spLocks noGrp="1"/>
          </p:cNvSpPr>
          <p:nvPr>
            <p:ph type="body" sz="quarter" idx="20" hasCustomPrompt="1"/>
          </p:nvPr>
        </p:nvSpPr>
        <p:spPr>
          <a:xfrm>
            <a:off x="3011470" y="3771106"/>
            <a:ext cx="4430730" cy="571500"/>
          </a:xfrm>
          <a:ln>
            <a:solidFill>
              <a:schemeClr val="bg1">
                <a:lumMod val="50000"/>
              </a:schemeClr>
            </a:solidFill>
          </a:ln>
        </p:spPr>
        <p:txBody>
          <a:bodyPr>
            <a:normAutofit/>
          </a:bodyPr>
          <a:lstStyle>
            <a:lvl1pPr marL="0" indent="0">
              <a:buNone/>
              <a:defRPr sz="2400"/>
            </a:lvl1pPr>
          </a:lstStyle>
          <a:p>
            <a:pPr lvl="0"/>
            <a:r>
              <a:rPr lang="en-US" dirty="0"/>
              <a:t>Section 4</a:t>
            </a:r>
          </a:p>
        </p:txBody>
      </p:sp>
      <p:sp>
        <p:nvSpPr>
          <p:cNvPr id="17" name="Text Placeholder 18"/>
          <p:cNvSpPr>
            <a:spLocks noGrp="1"/>
          </p:cNvSpPr>
          <p:nvPr>
            <p:ph type="body" sz="quarter" idx="21" hasCustomPrompt="1"/>
          </p:nvPr>
        </p:nvSpPr>
        <p:spPr>
          <a:xfrm>
            <a:off x="3011470" y="4541308"/>
            <a:ext cx="4430730" cy="571500"/>
          </a:xfrm>
          <a:ln>
            <a:solidFill>
              <a:schemeClr val="bg1">
                <a:lumMod val="50000"/>
              </a:schemeClr>
            </a:solidFill>
          </a:ln>
        </p:spPr>
        <p:txBody>
          <a:bodyPr>
            <a:normAutofit/>
          </a:bodyPr>
          <a:lstStyle>
            <a:lvl1pPr marL="0" indent="0">
              <a:buNone/>
              <a:defRPr sz="2400"/>
            </a:lvl1pPr>
          </a:lstStyle>
          <a:p>
            <a:pPr lvl="0"/>
            <a:r>
              <a:rPr lang="en-US" dirty="0"/>
              <a:t>Section 5</a:t>
            </a:r>
          </a:p>
        </p:txBody>
      </p:sp>
    </p:spTree>
    <p:extLst>
      <p:ext uri="{BB962C8B-B14F-4D97-AF65-F5344CB8AC3E}">
        <p14:creationId xmlns:p14="http://schemas.microsoft.com/office/powerpoint/2010/main" val="562606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Box 13"/>
          <p:cNvSpPr txBox="1"/>
          <p:nvPr userDrawn="1"/>
        </p:nvSpPr>
        <p:spPr>
          <a:xfrm>
            <a:off x="5137859" y="6491686"/>
            <a:ext cx="1596912" cy="246221"/>
          </a:xfrm>
          <a:prstGeom prst="rect">
            <a:avLst/>
          </a:prstGeom>
          <a:noFill/>
        </p:spPr>
        <p:txBody>
          <a:bodyPr wrap="none" rtlCol="0">
            <a:spAutoFit/>
          </a:bodyPr>
          <a:lstStyle/>
          <a:p>
            <a:r>
              <a:rPr lang="en-GB" sz="1000" dirty="0"/>
              <a:t>DialogueWorks Ltd © 2020</a:t>
            </a:r>
          </a:p>
        </p:txBody>
      </p:sp>
      <p:sp>
        <p:nvSpPr>
          <p:cNvPr id="15" name="Slide Number Placeholder 5"/>
          <p:cNvSpPr>
            <a:spLocks noGrp="1"/>
          </p:cNvSpPr>
          <p:nvPr>
            <p:ph type="sldNum" sz="quarter" idx="12"/>
          </p:nvPr>
        </p:nvSpPr>
        <p:spPr>
          <a:xfrm>
            <a:off x="11479368" y="6372782"/>
            <a:ext cx="469744" cy="365125"/>
          </a:xfrm>
        </p:spPr>
        <p:txBody>
          <a:bodyPr/>
          <a:lstStyle/>
          <a:p>
            <a:fld id="{B961A112-48C3-44F8-A416-67E2EC1C228C}" type="slidenum">
              <a:rPr lang="en-GB" smtClean="0"/>
              <a:t>‹#›</a:t>
            </a:fld>
            <a:endParaRPr lang="en-GB"/>
          </a:p>
        </p:txBody>
      </p:sp>
      <p:sp>
        <p:nvSpPr>
          <p:cNvPr id="3" name="Text Placeholder 2"/>
          <p:cNvSpPr>
            <a:spLocks noGrp="1"/>
          </p:cNvSpPr>
          <p:nvPr>
            <p:ph type="body" sz="quarter" idx="13" hasCustomPrompt="1"/>
          </p:nvPr>
        </p:nvSpPr>
        <p:spPr>
          <a:xfrm>
            <a:off x="661109" y="290248"/>
            <a:ext cx="8953500" cy="638175"/>
          </a:xfrm>
        </p:spPr>
        <p:txBody>
          <a:bodyPr>
            <a:normAutofit/>
          </a:bodyPr>
          <a:lstStyle>
            <a:lvl1pPr marL="0" indent="0" algn="l">
              <a:buNone/>
              <a:defRPr sz="3200" baseline="0">
                <a:solidFill>
                  <a:srgbClr val="C00000"/>
                </a:solidFill>
              </a:defRPr>
            </a:lvl1pPr>
          </a:lstStyle>
          <a:p>
            <a:pPr lvl="0"/>
            <a:r>
              <a:rPr lang="en-US" dirty="0"/>
              <a:t>Slide title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97632" y="25400"/>
            <a:ext cx="1454150" cy="605896"/>
          </a:xfrm>
          <a:prstGeom prst="rect">
            <a:avLst/>
          </a:prstGeom>
        </p:spPr>
      </p:pic>
    </p:spTree>
    <p:extLst>
      <p:ext uri="{BB962C8B-B14F-4D97-AF65-F5344CB8AC3E}">
        <p14:creationId xmlns:p14="http://schemas.microsoft.com/office/powerpoint/2010/main" val="3916845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1479368" y="6372782"/>
            <a:ext cx="469744" cy="365125"/>
          </a:xfrm>
        </p:spPr>
        <p:txBody>
          <a:bodyPr/>
          <a:lstStyle/>
          <a:p>
            <a:fld id="{B961A112-48C3-44F8-A416-67E2EC1C228C}" type="slidenum">
              <a:rPr lang="en-GB" smtClean="0"/>
              <a:t>‹#›</a:t>
            </a:fld>
            <a:endParaRPr lang="en-GB"/>
          </a:p>
        </p:txBody>
      </p:sp>
      <p:sp>
        <p:nvSpPr>
          <p:cNvPr id="10" name="TextBox 9"/>
          <p:cNvSpPr txBox="1"/>
          <p:nvPr userDrawn="1"/>
        </p:nvSpPr>
        <p:spPr>
          <a:xfrm>
            <a:off x="5100537" y="6555344"/>
            <a:ext cx="1625766" cy="246221"/>
          </a:xfrm>
          <a:prstGeom prst="rect">
            <a:avLst/>
          </a:prstGeom>
          <a:noFill/>
        </p:spPr>
        <p:txBody>
          <a:bodyPr wrap="none" rtlCol="0">
            <a:spAutoFit/>
          </a:bodyPr>
          <a:lstStyle/>
          <a:p>
            <a:r>
              <a:rPr lang="en-GB" sz="1000" dirty="0"/>
              <a:t>DialogueWorks Ltd © 2019 </a:t>
            </a:r>
          </a:p>
        </p:txBody>
      </p:sp>
      <p:sp>
        <p:nvSpPr>
          <p:cNvPr id="14" name="Text Placeholder 2"/>
          <p:cNvSpPr>
            <a:spLocks noGrp="1"/>
          </p:cNvSpPr>
          <p:nvPr>
            <p:ph type="body" sz="quarter" idx="13" hasCustomPrompt="1"/>
          </p:nvPr>
        </p:nvSpPr>
        <p:spPr>
          <a:xfrm>
            <a:off x="623787" y="312208"/>
            <a:ext cx="8953500" cy="638175"/>
          </a:xfrm>
        </p:spPr>
        <p:txBody>
          <a:bodyPr>
            <a:normAutofit/>
          </a:bodyPr>
          <a:lstStyle>
            <a:lvl1pPr marL="0" indent="0">
              <a:buNone/>
              <a:defRPr sz="3200" baseline="0">
                <a:solidFill>
                  <a:srgbClr val="C00000"/>
                </a:solidFill>
              </a:defRPr>
            </a:lvl1pPr>
          </a:lstStyle>
          <a:p>
            <a:pPr lvl="0"/>
            <a:r>
              <a:rPr lang="en-US" dirty="0"/>
              <a:t>Slide title</a:t>
            </a:r>
          </a:p>
        </p:txBody>
      </p:sp>
      <p:sp>
        <p:nvSpPr>
          <p:cNvPr id="19" name="Text Placeholder 18"/>
          <p:cNvSpPr>
            <a:spLocks noGrp="1"/>
          </p:cNvSpPr>
          <p:nvPr>
            <p:ph type="body" sz="quarter" idx="17"/>
          </p:nvPr>
        </p:nvSpPr>
        <p:spPr>
          <a:xfrm>
            <a:off x="1639870" y="1270000"/>
            <a:ext cx="9057762" cy="5285344"/>
          </a:xfrm>
          <a:ln>
            <a:solidFill>
              <a:schemeClr val="bg1">
                <a:lumMod val="50000"/>
              </a:schemeClr>
            </a:solidFill>
          </a:ln>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97632" y="25400"/>
            <a:ext cx="1454150" cy="605896"/>
          </a:xfrm>
          <a:prstGeom prst="rect">
            <a:avLst/>
          </a:prstGeom>
        </p:spPr>
      </p:pic>
      <p:sp>
        <p:nvSpPr>
          <p:cNvPr id="2" name="Rectangle 1"/>
          <p:cNvSpPr/>
          <p:nvPr userDrawn="1"/>
        </p:nvSpPr>
        <p:spPr>
          <a:xfrm>
            <a:off x="1629832" y="1270000"/>
            <a:ext cx="9067800" cy="5285344"/>
          </a:xfrm>
          <a:prstGeom prst="rect">
            <a:avLst/>
          </a:prstGeom>
          <a:no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Tree>
    <p:extLst>
      <p:ext uri="{BB962C8B-B14F-4D97-AF65-F5344CB8AC3E}">
        <p14:creationId xmlns:p14="http://schemas.microsoft.com/office/powerpoint/2010/main" val="1189631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1479368" y="6372782"/>
            <a:ext cx="469744" cy="365125"/>
          </a:xfrm>
        </p:spPr>
        <p:txBody>
          <a:bodyPr/>
          <a:lstStyle/>
          <a:p>
            <a:fld id="{B961A112-48C3-44F8-A416-67E2EC1C228C}" type="slidenum">
              <a:rPr lang="en-GB" smtClean="0"/>
              <a:t>‹#›</a:t>
            </a:fld>
            <a:endParaRPr lang="en-GB"/>
          </a:p>
        </p:txBody>
      </p:sp>
      <p:sp>
        <p:nvSpPr>
          <p:cNvPr id="10" name="TextBox 9"/>
          <p:cNvSpPr txBox="1"/>
          <p:nvPr userDrawn="1"/>
        </p:nvSpPr>
        <p:spPr>
          <a:xfrm>
            <a:off x="5129391" y="6555344"/>
            <a:ext cx="1954381" cy="246221"/>
          </a:xfrm>
          <a:prstGeom prst="rect">
            <a:avLst/>
          </a:prstGeom>
          <a:noFill/>
        </p:spPr>
        <p:txBody>
          <a:bodyPr wrap="none" rtlCol="0">
            <a:spAutoFit/>
          </a:bodyPr>
          <a:lstStyle/>
          <a:p>
            <a:r>
              <a:rPr lang="en-GB" sz="1000" dirty="0"/>
              <a:t>t4edu/DialogueWorks Ltd © 2018</a:t>
            </a:r>
          </a:p>
        </p:txBody>
      </p:sp>
      <p:sp>
        <p:nvSpPr>
          <p:cNvPr id="14" name="Text Placeholder 2"/>
          <p:cNvSpPr>
            <a:spLocks noGrp="1"/>
          </p:cNvSpPr>
          <p:nvPr>
            <p:ph type="body" sz="quarter" idx="13" hasCustomPrompt="1"/>
          </p:nvPr>
        </p:nvSpPr>
        <p:spPr>
          <a:xfrm>
            <a:off x="817032" y="221457"/>
            <a:ext cx="8953500" cy="638175"/>
          </a:xfrm>
        </p:spPr>
        <p:txBody>
          <a:bodyPr>
            <a:normAutofit/>
          </a:bodyPr>
          <a:lstStyle>
            <a:lvl1pPr marL="0" indent="0">
              <a:buNone/>
              <a:defRPr sz="3200" baseline="0">
                <a:solidFill>
                  <a:srgbClr val="C00000"/>
                </a:solidFill>
              </a:defRPr>
            </a:lvl1pPr>
          </a:lstStyle>
          <a:p>
            <a:pPr lvl="0"/>
            <a:r>
              <a:rPr lang="en-US" dirty="0"/>
              <a:t>Slide title</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97632" y="25400"/>
            <a:ext cx="1454150" cy="605896"/>
          </a:xfrm>
          <a:prstGeom prst="rect">
            <a:avLst/>
          </a:prstGeom>
        </p:spPr>
      </p:pic>
      <p:sp>
        <p:nvSpPr>
          <p:cNvPr id="8" name="Text Placeholder 18"/>
          <p:cNvSpPr>
            <a:spLocks noGrp="1"/>
          </p:cNvSpPr>
          <p:nvPr>
            <p:ph type="body" sz="quarter" idx="17"/>
          </p:nvPr>
        </p:nvSpPr>
        <p:spPr>
          <a:xfrm>
            <a:off x="827070" y="1270000"/>
            <a:ext cx="4968662" cy="5102782"/>
          </a:xfrm>
          <a:ln>
            <a:solidFill>
              <a:schemeClr val="bg2">
                <a:lumMod val="50000"/>
              </a:schemeClr>
            </a:solidFill>
          </a:ln>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Rectangle 10"/>
          <p:cNvSpPr/>
          <p:nvPr userDrawn="1"/>
        </p:nvSpPr>
        <p:spPr>
          <a:xfrm>
            <a:off x="817032" y="1270000"/>
            <a:ext cx="4974168" cy="5102782"/>
          </a:xfrm>
          <a:prstGeom prst="rect">
            <a:avLst/>
          </a:prstGeom>
          <a:no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12" name="Text Placeholder 18"/>
          <p:cNvSpPr>
            <a:spLocks noGrp="1"/>
          </p:cNvSpPr>
          <p:nvPr>
            <p:ph type="body" sz="quarter" idx="18"/>
          </p:nvPr>
        </p:nvSpPr>
        <p:spPr>
          <a:xfrm>
            <a:off x="6161070" y="1282700"/>
            <a:ext cx="4968662" cy="5102782"/>
          </a:xfrm>
          <a:ln>
            <a:solidFill>
              <a:schemeClr val="bg2">
                <a:lumMod val="50000"/>
              </a:schemeClr>
            </a:solidFill>
          </a:ln>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Rectangle 12"/>
          <p:cNvSpPr/>
          <p:nvPr userDrawn="1"/>
        </p:nvSpPr>
        <p:spPr>
          <a:xfrm>
            <a:off x="6151032" y="1282700"/>
            <a:ext cx="4974168" cy="5102782"/>
          </a:xfrm>
          <a:prstGeom prst="rect">
            <a:avLst/>
          </a:prstGeom>
          <a:no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Tree>
    <p:extLst>
      <p:ext uri="{BB962C8B-B14F-4D97-AF65-F5344CB8AC3E}">
        <p14:creationId xmlns:p14="http://schemas.microsoft.com/office/powerpoint/2010/main" val="17748447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61A112-48C3-44F8-A416-67E2EC1C228C}" type="slidenum">
              <a:rPr lang="en-GB" smtClean="0"/>
              <a:t>‹#›</a:t>
            </a:fld>
            <a:endParaRPr lang="en-GB"/>
          </a:p>
        </p:txBody>
      </p:sp>
    </p:spTree>
    <p:extLst>
      <p:ext uri="{BB962C8B-B14F-4D97-AF65-F5344CB8AC3E}">
        <p14:creationId xmlns:p14="http://schemas.microsoft.com/office/powerpoint/2010/main" val="2030169146"/>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75" r:id="rId3"/>
    <p:sldLayoutId id="2147483650" r:id="rId4"/>
    <p:sldLayoutId id="2147483676" r:id="rId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26.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22.png"/></Relationships>
</file>

<file path=ppt/slides/_rels/slide28.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25.png"/></Relationships>
</file>

<file path=ppt/slides/_rels/slide3.xml.rels><?xml version="1.0" encoding="UTF-8" standalone="yes"?>
<Relationships xmlns="http://schemas.openxmlformats.org/package/2006/relationships"><Relationship Id="rId3" Type="http://schemas.openxmlformats.org/officeDocument/2006/relationships/hyperlink" Target="https://dialogueworks.co.uk/thinking-moves-a-z-premium-resource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30.png"/></Relationships>
</file>

<file path=ppt/slides/_rels/slide3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32.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dialogueworks.co.uk/thinking-moves/" TargetMode="External"/><Relationship Id="rId5" Type="http://schemas.openxmlformats.org/officeDocument/2006/relationships/hyperlink" Target="mailto:bobhouse@dialogueworks.co.uk"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2.jpe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698112" y="2331949"/>
            <a:ext cx="5977008" cy="2331491"/>
          </a:xfrm>
        </p:spPr>
        <p:txBody>
          <a:bodyPr>
            <a:noAutofit/>
          </a:bodyPr>
          <a:lstStyle/>
          <a:p>
            <a:r>
              <a:rPr lang="en-GB" sz="6000" dirty="0">
                <a:solidFill>
                  <a:schemeClr val="tx1">
                    <a:lumMod val="75000"/>
                    <a:lumOff val="25000"/>
                  </a:schemeClr>
                </a:solidFill>
              </a:rPr>
              <a:t>Individual Moves</a:t>
            </a:r>
          </a:p>
          <a:p>
            <a:r>
              <a:rPr lang="en-GB" sz="6000" dirty="0">
                <a:solidFill>
                  <a:schemeClr val="tx1">
                    <a:lumMod val="75000"/>
                    <a:lumOff val="25000"/>
                  </a:schemeClr>
                </a:solidFill>
              </a:rPr>
              <a:t>A – Z</a:t>
            </a:r>
          </a:p>
          <a:p>
            <a:r>
              <a:rPr lang="en-GB" sz="6000" dirty="0">
                <a:solidFill>
                  <a:schemeClr val="tx1">
                    <a:lumMod val="75000"/>
                    <a:lumOff val="25000"/>
                  </a:schemeClr>
                </a:solidFill>
              </a:rPr>
              <a:t>Taster Pack</a:t>
            </a:r>
          </a:p>
        </p:txBody>
      </p:sp>
      <p:pic>
        <p:nvPicPr>
          <p:cNvPr id="4" name="Picture 3"/>
          <p:cNvPicPr/>
          <p:nvPr/>
        </p:nvPicPr>
        <p:blipFill>
          <a:blip r:embed="rId2"/>
          <a:stretch>
            <a:fillRect/>
          </a:stretch>
        </p:blipFill>
        <p:spPr>
          <a:xfrm>
            <a:off x="7662792" y="1493673"/>
            <a:ext cx="3619500" cy="3657600"/>
          </a:xfrm>
          <a:prstGeom prst="rect">
            <a:avLst/>
          </a:prstGeom>
        </p:spPr>
      </p:pic>
    </p:spTree>
    <p:extLst>
      <p:ext uri="{BB962C8B-B14F-4D97-AF65-F5344CB8AC3E}">
        <p14:creationId xmlns:p14="http://schemas.microsoft.com/office/powerpoint/2010/main" val="3620365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 y="1061663"/>
            <a:ext cx="5852160" cy="4506437"/>
          </a:xfrm>
          <a:prstGeom prst="rect">
            <a:avLst/>
          </a:prstGeom>
        </p:spPr>
      </p:pic>
      <p:sp>
        <p:nvSpPr>
          <p:cNvPr id="2" name="Slide Number Placeholder 1"/>
          <p:cNvSpPr>
            <a:spLocks noGrp="1"/>
          </p:cNvSpPr>
          <p:nvPr>
            <p:ph type="sldNum" sz="quarter" idx="12"/>
          </p:nvPr>
        </p:nvSpPr>
        <p:spPr/>
        <p:txBody>
          <a:bodyPr/>
          <a:lstStyle/>
          <a:p>
            <a:fld id="{B961A112-48C3-44F8-A416-67E2EC1C228C}" type="slidenum">
              <a:rPr lang="en-GB" smtClean="0"/>
              <a:t>10</a:t>
            </a:fld>
            <a:endParaRPr lang="en-GB"/>
          </a:p>
        </p:txBody>
      </p:sp>
      <p:sp>
        <p:nvSpPr>
          <p:cNvPr id="3" name="Text Placeholder 2"/>
          <p:cNvSpPr>
            <a:spLocks noGrp="1"/>
          </p:cNvSpPr>
          <p:nvPr>
            <p:ph type="body" sz="quarter" idx="13"/>
          </p:nvPr>
        </p:nvSpPr>
        <p:spPr>
          <a:xfrm>
            <a:off x="661109" y="290248"/>
            <a:ext cx="8953500" cy="967052"/>
          </a:xfrm>
        </p:spPr>
        <p:txBody>
          <a:bodyPr>
            <a:noAutofit/>
          </a:bodyPr>
          <a:lstStyle/>
          <a:p>
            <a:r>
              <a:rPr lang="en-GB" sz="6000">
                <a:solidFill>
                  <a:schemeClr val="tx1">
                    <a:lumMod val="75000"/>
                    <a:lumOff val="25000"/>
                  </a:schemeClr>
                </a:solidFill>
              </a:rPr>
              <a:t>Think </a:t>
            </a:r>
            <a:r>
              <a:rPr lang="en-GB" sz="6000"/>
              <a:t>A</a:t>
            </a:r>
            <a:r>
              <a:rPr lang="en-GB" sz="6000">
                <a:solidFill>
                  <a:schemeClr val="tx1">
                    <a:lumMod val="75000"/>
                    <a:lumOff val="25000"/>
                  </a:schemeClr>
                </a:solidFill>
              </a:rPr>
              <a:t>HEAD</a:t>
            </a:r>
            <a:endParaRPr lang="en-GB" sz="6000" dirty="0">
              <a:solidFill>
                <a:schemeClr val="tx1">
                  <a:lumMod val="75000"/>
                  <a:lumOff val="25000"/>
                </a:schemeClr>
              </a:solidFill>
            </a:endParaRPr>
          </a:p>
        </p:txBody>
      </p:sp>
      <p:sp>
        <p:nvSpPr>
          <p:cNvPr id="5" name="Rectangle 4"/>
          <p:cNvSpPr/>
          <p:nvPr/>
        </p:nvSpPr>
        <p:spPr>
          <a:xfrm>
            <a:off x="7176408" y="1352207"/>
            <a:ext cx="4116432" cy="686742"/>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Predict</a:t>
            </a:r>
          </a:p>
        </p:txBody>
      </p:sp>
      <p:sp>
        <p:nvSpPr>
          <p:cNvPr id="6" name="Rectangle 5"/>
          <p:cNvSpPr/>
          <p:nvPr/>
        </p:nvSpPr>
        <p:spPr>
          <a:xfrm>
            <a:off x="7176408" y="2179576"/>
            <a:ext cx="4116432" cy="686742"/>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Aim</a:t>
            </a:r>
          </a:p>
        </p:txBody>
      </p:sp>
      <p:sp>
        <p:nvSpPr>
          <p:cNvPr id="8" name="Oval Callout 7"/>
          <p:cNvSpPr/>
          <p:nvPr/>
        </p:nvSpPr>
        <p:spPr>
          <a:xfrm>
            <a:off x="8014409" y="4668138"/>
            <a:ext cx="3879532" cy="1577340"/>
          </a:xfrm>
          <a:prstGeom prst="wedgeEllipse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2">
                    <a:lumMod val="25000"/>
                  </a:schemeClr>
                </a:solidFill>
              </a:rPr>
              <a:t>What do you think will happen?</a:t>
            </a:r>
          </a:p>
        </p:txBody>
      </p:sp>
      <p:sp>
        <p:nvSpPr>
          <p:cNvPr id="9" name="Oval Callout 8"/>
          <p:cNvSpPr/>
          <p:nvPr/>
        </p:nvSpPr>
        <p:spPr>
          <a:xfrm flipH="1">
            <a:off x="5073529" y="3247580"/>
            <a:ext cx="3879532" cy="1577340"/>
          </a:xfrm>
          <a:prstGeom prst="wedgeEllipse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2">
                    <a:lumMod val="25000"/>
                  </a:schemeClr>
                </a:solidFill>
              </a:rPr>
              <a:t>What are you aiming for?</a:t>
            </a:r>
          </a:p>
        </p:txBody>
      </p:sp>
    </p:spTree>
    <p:extLst>
      <p:ext uri="{BB962C8B-B14F-4D97-AF65-F5344CB8AC3E}">
        <p14:creationId xmlns:p14="http://schemas.microsoft.com/office/powerpoint/2010/main" val="1006312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61A112-48C3-44F8-A416-67E2EC1C228C}" type="slidenum">
              <a:rPr lang="en-GB" smtClean="0"/>
              <a:t>11</a:t>
            </a:fld>
            <a:endParaRPr lang="en-GB"/>
          </a:p>
        </p:txBody>
      </p:sp>
      <p:sp>
        <p:nvSpPr>
          <p:cNvPr id="3" name="Text Placeholder 2"/>
          <p:cNvSpPr>
            <a:spLocks noGrp="1"/>
          </p:cNvSpPr>
          <p:nvPr>
            <p:ph type="body" sz="quarter" idx="13"/>
          </p:nvPr>
        </p:nvSpPr>
        <p:spPr>
          <a:xfrm>
            <a:off x="661109" y="290248"/>
            <a:ext cx="8953500" cy="967052"/>
          </a:xfrm>
        </p:spPr>
        <p:txBody>
          <a:bodyPr>
            <a:noAutofit/>
          </a:bodyPr>
          <a:lstStyle/>
          <a:p>
            <a:r>
              <a:rPr lang="en-GB" sz="4400" dirty="0"/>
              <a:t>Activity: What would happen then?</a:t>
            </a:r>
          </a:p>
        </p:txBody>
      </p:sp>
      <p:sp>
        <p:nvSpPr>
          <p:cNvPr id="5" name="Rectangle 4"/>
          <p:cNvSpPr/>
          <p:nvPr/>
        </p:nvSpPr>
        <p:spPr>
          <a:xfrm>
            <a:off x="860380" y="1666981"/>
            <a:ext cx="4671740" cy="4459499"/>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Courier New" panose="02070309020205020404" pitchFamily="49" charset="0"/>
              <a:buChar char="o"/>
            </a:pPr>
            <a:r>
              <a:rPr lang="en-GB" sz="2800" dirty="0">
                <a:solidFill>
                  <a:schemeClr val="tx1"/>
                </a:solidFill>
              </a:rPr>
              <a:t>Imaginative story-telling game</a:t>
            </a:r>
          </a:p>
          <a:p>
            <a:pPr marL="457200" indent="-457200">
              <a:buFont typeface="Courier New" panose="02070309020205020404" pitchFamily="49" charset="0"/>
              <a:buChar char="o"/>
            </a:pPr>
            <a:endParaRPr lang="en-GB" sz="2800" dirty="0">
              <a:solidFill>
                <a:schemeClr val="tx1"/>
              </a:solidFill>
            </a:endParaRPr>
          </a:p>
          <a:p>
            <a:pPr marL="457200" indent="-457200">
              <a:buFont typeface="Courier New" panose="02070309020205020404" pitchFamily="49" charset="0"/>
              <a:buChar char="o"/>
            </a:pPr>
            <a:r>
              <a:rPr lang="en-GB" sz="2800" dirty="0">
                <a:solidFill>
                  <a:schemeClr val="tx1"/>
                </a:solidFill>
              </a:rPr>
              <a:t>Think </a:t>
            </a:r>
            <a:r>
              <a:rPr lang="en-GB" sz="2800" dirty="0">
                <a:solidFill>
                  <a:srgbClr val="C00000"/>
                </a:solidFill>
              </a:rPr>
              <a:t>A</a:t>
            </a:r>
            <a:r>
              <a:rPr lang="en-GB" sz="2800" dirty="0">
                <a:solidFill>
                  <a:schemeClr val="tx1"/>
                </a:solidFill>
              </a:rPr>
              <a:t>HEAD through chains of predictions</a:t>
            </a:r>
          </a:p>
          <a:p>
            <a:pPr marL="457200" indent="-457200">
              <a:buFont typeface="Courier New" panose="02070309020205020404" pitchFamily="49" charset="0"/>
              <a:buChar char="o"/>
            </a:pPr>
            <a:endParaRPr lang="en-GB" sz="2800" dirty="0">
              <a:solidFill>
                <a:schemeClr val="tx1"/>
              </a:solidFill>
            </a:endParaRPr>
          </a:p>
          <a:p>
            <a:pPr marL="457200" indent="-457200">
              <a:buFont typeface="Courier New" panose="02070309020205020404" pitchFamily="49" charset="0"/>
              <a:buChar char="o"/>
            </a:pPr>
            <a:r>
              <a:rPr lang="en-GB" sz="2800" dirty="0">
                <a:solidFill>
                  <a:schemeClr val="tx1"/>
                </a:solidFill>
              </a:rPr>
              <a:t>Pause occasionally to recap</a:t>
            </a:r>
          </a:p>
          <a:p>
            <a:pPr marL="457200" indent="-457200">
              <a:buFont typeface="Courier New" panose="02070309020205020404" pitchFamily="49" charset="0"/>
              <a:buChar char="o"/>
            </a:pPr>
            <a:endParaRPr lang="en-GB" sz="2800" dirty="0">
              <a:solidFill>
                <a:schemeClr val="tx1"/>
              </a:solidFill>
            </a:endParaRPr>
          </a:p>
          <a:p>
            <a:pPr marL="457200" indent="-457200">
              <a:buFont typeface="Courier New" panose="02070309020205020404" pitchFamily="49" charset="0"/>
              <a:buChar char="o"/>
            </a:pPr>
            <a:r>
              <a:rPr lang="en-GB" sz="2800" dirty="0">
                <a:solidFill>
                  <a:schemeClr val="tx1"/>
                </a:solidFill>
              </a:rPr>
              <a:t>Break into pairs to generate new ideas </a:t>
            </a:r>
          </a:p>
          <a:p>
            <a:pPr algn="ctr"/>
            <a:endParaRPr lang="en-GB" sz="2800" dirty="0">
              <a:solidFill>
                <a:schemeClr val="tx1"/>
              </a:solidFill>
            </a:endParaRPr>
          </a:p>
          <a:p>
            <a:pPr algn="ctr"/>
            <a:endParaRPr lang="en-GB" sz="2800" dirty="0">
              <a:solidFill>
                <a:schemeClr val="tx1"/>
              </a:solidFill>
            </a:endParaRPr>
          </a:p>
        </p:txBody>
      </p:sp>
      <p:sp>
        <p:nvSpPr>
          <p:cNvPr id="10" name="Rectangle 9"/>
          <p:cNvSpPr/>
          <p:nvPr/>
        </p:nvSpPr>
        <p:spPr>
          <a:xfrm>
            <a:off x="5873188" y="1666982"/>
            <a:ext cx="6105451" cy="68674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What would happen if you were invisible?</a:t>
            </a:r>
          </a:p>
        </p:txBody>
      </p:sp>
      <p:sp>
        <p:nvSpPr>
          <p:cNvPr id="11" name="Pentagon 10"/>
          <p:cNvSpPr/>
          <p:nvPr/>
        </p:nvSpPr>
        <p:spPr>
          <a:xfrm rot="5400000">
            <a:off x="8788753" y="1884317"/>
            <a:ext cx="274320" cy="1463040"/>
          </a:xfrm>
          <a:prstGeom prst="homePlat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865568" y="2893802"/>
            <a:ext cx="6105451" cy="68674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You’d be lonely because nobody could see you</a:t>
            </a:r>
          </a:p>
        </p:txBody>
      </p:sp>
      <p:sp>
        <p:nvSpPr>
          <p:cNvPr id="13" name="Pentagon 12"/>
          <p:cNvSpPr/>
          <p:nvPr/>
        </p:nvSpPr>
        <p:spPr>
          <a:xfrm rot="5400000">
            <a:off x="8781133" y="3111137"/>
            <a:ext cx="274320" cy="1463040"/>
          </a:xfrm>
          <a:prstGeom prst="homePlat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5880808" y="4120622"/>
            <a:ext cx="6105451" cy="68674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What would happen </a:t>
            </a:r>
            <a:r>
              <a:rPr lang="en-GB" sz="2400" b="1" i="1" dirty="0">
                <a:solidFill>
                  <a:srgbClr val="C00000"/>
                </a:solidFill>
              </a:rPr>
              <a:t>because of that</a:t>
            </a:r>
            <a:r>
              <a:rPr lang="en-GB" sz="2400" i="1" dirty="0">
                <a:solidFill>
                  <a:schemeClr val="tx1"/>
                </a:solidFill>
              </a:rPr>
              <a:t>?</a:t>
            </a:r>
          </a:p>
        </p:txBody>
      </p:sp>
      <p:sp>
        <p:nvSpPr>
          <p:cNvPr id="15" name="Pentagon 14"/>
          <p:cNvSpPr/>
          <p:nvPr/>
        </p:nvSpPr>
        <p:spPr>
          <a:xfrm rot="5400000">
            <a:off x="8796373" y="4337957"/>
            <a:ext cx="274320" cy="1463040"/>
          </a:xfrm>
          <a:prstGeom prst="homePlat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5865568" y="5403344"/>
            <a:ext cx="6105451" cy="68674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Etc., etc.</a:t>
            </a:r>
          </a:p>
        </p:txBody>
      </p:sp>
    </p:spTree>
    <p:extLst>
      <p:ext uri="{BB962C8B-B14F-4D97-AF65-F5344CB8AC3E}">
        <p14:creationId xmlns:p14="http://schemas.microsoft.com/office/powerpoint/2010/main" val="2081645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5132" y="1257300"/>
            <a:ext cx="5173980" cy="5173980"/>
          </a:xfrm>
          <a:prstGeom prst="rect">
            <a:avLst/>
          </a:prstGeom>
        </p:spPr>
      </p:pic>
      <p:sp>
        <p:nvSpPr>
          <p:cNvPr id="2" name="Slide Number Placeholder 1"/>
          <p:cNvSpPr>
            <a:spLocks noGrp="1"/>
          </p:cNvSpPr>
          <p:nvPr>
            <p:ph type="sldNum" sz="quarter" idx="12"/>
          </p:nvPr>
        </p:nvSpPr>
        <p:spPr/>
        <p:txBody>
          <a:bodyPr/>
          <a:lstStyle/>
          <a:p>
            <a:fld id="{B961A112-48C3-44F8-A416-67E2EC1C228C}" type="slidenum">
              <a:rPr lang="en-GB" smtClean="0"/>
              <a:t>12</a:t>
            </a:fld>
            <a:endParaRPr lang="en-GB"/>
          </a:p>
        </p:txBody>
      </p:sp>
      <p:sp>
        <p:nvSpPr>
          <p:cNvPr id="3" name="Text Placeholder 2"/>
          <p:cNvSpPr>
            <a:spLocks noGrp="1"/>
          </p:cNvSpPr>
          <p:nvPr>
            <p:ph type="body" sz="quarter" idx="13"/>
          </p:nvPr>
        </p:nvSpPr>
        <p:spPr>
          <a:xfrm>
            <a:off x="661109" y="290248"/>
            <a:ext cx="8953500" cy="967052"/>
          </a:xfrm>
        </p:spPr>
        <p:txBody>
          <a:bodyPr>
            <a:noAutofit/>
          </a:bodyPr>
          <a:lstStyle/>
          <a:p>
            <a:r>
              <a:rPr lang="en-GB" sz="6000" dirty="0">
                <a:solidFill>
                  <a:schemeClr val="tx1">
                    <a:lumMod val="75000"/>
                    <a:lumOff val="25000"/>
                  </a:schemeClr>
                </a:solidFill>
              </a:rPr>
              <a:t>Think </a:t>
            </a:r>
            <a:r>
              <a:rPr lang="en-GB" sz="6000" dirty="0"/>
              <a:t>B</a:t>
            </a:r>
            <a:r>
              <a:rPr lang="en-GB" sz="6000" dirty="0">
                <a:solidFill>
                  <a:schemeClr val="tx1">
                    <a:lumMod val="75000"/>
                    <a:lumOff val="25000"/>
                  </a:schemeClr>
                </a:solidFill>
              </a:rPr>
              <a:t>ACK</a:t>
            </a:r>
          </a:p>
        </p:txBody>
      </p:sp>
      <p:sp>
        <p:nvSpPr>
          <p:cNvPr id="5" name="Rectangle 4"/>
          <p:cNvSpPr/>
          <p:nvPr/>
        </p:nvSpPr>
        <p:spPr>
          <a:xfrm>
            <a:off x="385355" y="1257300"/>
            <a:ext cx="4116432" cy="686742"/>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Remember</a:t>
            </a:r>
          </a:p>
        </p:txBody>
      </p:sp>
      <p:sp>
        <p:nvSpPr>
          <p:cNvPr id="6" name="Rectangle 5"/>
          <p:cNvSpPr/>
          <p:nvPr/>
        </p:nvSpPr>
        <p:spPr>
          <a:xfrm>
            <a:off x="385355" y="2084669"/>
            <a:ext cx="4116432" cy="686742"/>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Reflect</a:t>
            </a:r>
          </a:p>
        </p:txBody>
      </p:sp>
      <p:sp>
        <p:nvSpPr>
          <p:cNvPr id="8" name="Oval Callout 7"/>
          <p:cNvSpPr/>
          <p:nvPr/>
        </p:nvSpPr>
        <p:spPr>
          <a:xfrm>
            <a:off x="3220377" y="4573231"/>
            <a:ext cx="3879532" cy="1577340"/>
          </a:xfrm>
          <a:prstGeom prst="wedgeEllipse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2">
                    <a:lumMod val="25000"/>
                  </a:schemeClr>
                </a:solidFill>
              </a:rPr>
              <a:t>Let’s take some time to review?</a:t>
            </a:r>
          </a:p>
        </p:txBody>
      </p:sp>
      <p:sp>
        <p:nvSpPr>
          <p:cNvPr id="9" name="Oval Callout 8"/>
          <p:cNvSpPr/>
          <p:nvPr/>
        </p:nvSpPr>
        <p:spPr>
          <a:xfrm flipH="1">
            <a:off x="279497" y="3152673"/>
            <a:ext cx="3879532" cy="1577340"/>
          </a:xfrm>
          <a:prstGeom prst="wedgeEllipse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2">
                    <a:lumMod val="25000"/>
                  </a:schemeClr>
                </a:solidFill>
              </a:rPr>
              <a:t>What can you recall from….?</a:t>
            </a:r>
          </a:p>
        </p:txBody>
      </p:sp>
    </p:spTree>
    <p:extLst>
      <p:ext uri="{BB962C8B-B14F-4D97-AF65-F5344CB8AC3E}">
        <p14:creationId xmlns:p14="http://schemas.microsoft.com/office/powerpoint/2010/main" val="174392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61A112-48C3-44F8-A416-67E2EC1C228C}" type="slidenum">
              <a:rPr lang="en-GB" smtClean="0"/>
              <a:t>13</a:t>
            </a:fld>
            <a:endParaRPr lang="en-GB"/>
          </a:p>
        </p:txBody>
      </p:sp>
      <p:sp>
        <p:nvSpPr>
          <p:cNvPr id="3" name="Text Placeholder 2"/>
          <p:cNvSpPr>
            <a:spLocks noGrp="1"/>
          </p:cNvSpPr>
          <p:nvPr>
            <p:ph type="body" sz="quarter" idx="13"/>
          </p:nvPr>
        </p:nvSpPr>
        <p:spPr>
          <a:xfrm>
            <a:off x="661109" y="290248"/>
            <a:ext cx="8953500" cy="967052"/>
          </a:xfrm>
        </p:spPr>
        <p:txBody>
          <a:bodyPr>
            <a:noAutofit/>
          </a:bodyPr>
          <a:lstStyle/>
          <a:p>
            <a:r>
              <a:rPr lang="en-GB" sz="4400" dirty="0"/>
              <a:t>Activity: Remains of the day</a:t>
            </a:r>
          </a:p>
        </p:txBody>
      </p:sp>
      <p:sp>
        <p:nvSpPr>
          <p:cNvPr id="5" name="Rectangle 4"/>
          <p:cNvSpPr/>
          <p:nvPr/>
        </p:nvSpPr>
        <p:spPr>
          <a:xfrm>
            <a:off x="860380" y="1666981"/>
            <a:ext cx="4671740" cy="4459499"/>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Courier New" panose="02070309020205020404" pitchFamily="49" charset="0"/>
              <a:buChar char="o"/>
            </a:pPr>
            <a:r>
              <a:rPr lang="en-GB" sz="2800" dirty="0">
                <a:solidFill>
                  <a:schemeClr val="tx1"/>
                </a:solidFill>
              </a:rPr>
              <a:t>Memory game</a:t>
            </a:r>
          </a:p>
          <a:p>
            <a:pPr marL="457200" indent="-457200">
              <a:buFont typeface="Courier New" panose="02070309020205020404" pitchFamily="49" charset="0"/>
              <a:buChar char="o"/>
            </a:pPr>
            <a:endParaRPr lang="en-GB" sz="2800" dirty="0">
              <a:solidFill>
                <a:schemeClr val="tx1"/>
              </a:solidFill>
            </a:endParaRPr>
          </a:p>
          <a:p>
            <a:pPr marL="457200" indent="-457200">
              <a:buFont typeface="Courier New" panose="02070309020205020404" pitchFamily="49" charset="0"/>
              <a:buChar char="o"/>
            </a:pPr>
            <a:r>
              <a:rPr lang="en-GB" sz="2800" dirty="0">
                <a:solidFill>
                  <a:schemeClr val="tx1"/>
                </a:solidFill>
              </a:rPr>
              <a:t>Think </a:t>
            </a:r>
            <a:r>
              <a:rPr lang="en-GB" sz="2800" dirty="0">
                <a:solidFill>
                  <a:srgbClr val="C00000"/>
                </a:solidFill>
              </a:rPr>
              <a:t>B</a:t>
            </a:r>
            <a:r>
              <a:rPr lang="en-GB" sz="2800" dirty="0">
                <a:solidFill>
                  <a:schemeClr val="tx1"/>
                </a:solidFill>
              </a:rPr>
              <a:t>ACK to the previous school day</a:t>
            </a:r>
          </a:p>
          <a:p>
            <a:pPr marL="457200" indent="-457200">
              <a:buFont typeface="Courier New" panose="02070309020205020404" pitchFamily="49" charset="0"/>
              <a:buChar char="o"/>
            </a:pPr>
            <a:endParaRPr lang="en-GB" sz="2800" dirty="0">
              <a:solidFill>
                <a:schemeClr val="tx1"/>
              </a:solidFill>
            </a:endParaRPr>
          </a:p>
          <a:p>
            <a:pPr marL="457200" indent="-457200">
              <a:buFont typeface="Courier New" panose="02070309020205020404" pitchFamily="49" charset="0"/>
              <a:buChar char="o"/>
            </a:pPr>
            <a:r>
              <a:rPr lang="en-GB" sz="2800" dirty="0">
                <a:solidFill>
                  <a:schemeClr val="tx1"/>
                </a:solidFill>
              </a:rPr>
              <a:t>See how recollections are selective and subjective</a:t>
            </a:r>
          </a:p>
          <a:p>
            <a:pPr marL="457200" indent="-457200">
              <a:buFont typeface="Courier New" panose="02070309020205020404" pitchFamily="49" charset="0"/>
              <a:buChar char="o"/>
            </a:pPr>
            <a:endParaRPr lang="en-GB" sz="2800" dirty="0">
              <a:solidFill>
                <a:schemeClr val="tx1"/>
              </a:solidFill>
            </a:endParaRPr>
          </a:p>
          <a:p>
            <a:pPr algn="ctr"/>
            <a:endParaRPr lang="en-GB" sz="2800" dirty="0">
              <a:solidFill>
                <a:schemeClr val="tx1"/>
              </a:solidFill>
            </a:endParaRPr>
          </a:p>
          <a:p>
            <a:pPr algn="ctr"/>
            <a:endParaRPr lang="en-GB" sz="2800" dirty="0">
              <a:solidFill>
                <a:schemeClr val="tx1"/>
              </a:solidFill>
            </a:endParaRPr>
          </a:p>
        </p:txBody>
      </p:sp>
      <p:sp>
        <p:nvSpPr>
          <p:cNvPr id="10" name="Rectangle 9"/>
          <p:cNvSpPr/>
          <p:nvPr/>
        </p:nvSpPr>
        <p:spPr>
          <a:xfrm>
            <a:off x="5873188" y="1941301"/>
            <a:ext cx="6105451" cy="1460337"/>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Individually, quickly write down 10 things that happened in class the day before – that don’t happen every day</a:t>
            </a:r>
          </a:p>
        </p:txBody>
      </p:sp>
      <p:sp>
        <p:nvSpPr>
          <p:cNvPr id="11" name="Pentagon 10"/>
          <p:cNvSpPr/>
          <p:nvPr/>
        </p:nvSpPr>
        <p:spPr>
          <a:xfrm rot="5400000">
            <a:off x="8781133" y="3083467"/>
            <a:ext cx="274320" cy="1463040"/>
          </a:xfrm>
          <a:prstGeom prst="homePlat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5873188" y="4171050"/>
            <a:ext cx="6105451" cy="1460337"/>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Compare lists and see what some people notice, but others don’t</a:t>
            </a:r>
          </a:p>
        </p:txBody>
      </p:sp>
    </p:spTree>
    <p:extLst>
      <p:ext uri="{BB962C8B-B14F-4D97-AF65-F5344CB8AC3E}">
        <p14:creationId xmlns:p14="http://schemas.microsoft.com/office/powerpoint/2010/main" val="3768199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63" y="1636494"/>
            <a:ext cx="4101366" cy="4101366"/>
          </a:xfrm>
          <a:prstGeom prst="rect">
            <a:avLst/>
          </a:prstGeom>
        </p:spPr>
      </p:pic>
      <p:sp>
        <p:nvSpPr>
          <p:cNvPr id="2" name="Slide Number Placeholder 1"/>
          <p:cNvSpPr>
            <a:spLocks noGrp="1"/>
          </p:cNvSpPr>
          <p:nvPr>
            <p:ph type="sldNum" sz="quarter" idx="12"/>
          </p:nvPr>
        </p:nvSpPr>
        <p:spPr/>
        <p:txBody>
          <a:bodyPr/>
          <a:lstStyle/>
          <a:p>
            <a:fld id="{B961A112-48C3-44F8-A416-67E2EC1C228C}" type="slidenum">
              <a:rPr lang="en-GB" smtClean="0"/>
              <a:t>14</a:t>
            </a:fld>
            <a:endParaRPr lang="en-GB"/>
          </a:p>
        </p:txBody>
      </p:sp>
      <p:sp>
        <p:nvSpPr>
          <p:cNvPr id="3" name="Text Placeholder 2"/>
          <p:cNvSpPr>
            <a:spLocks noGrp="1"/>
          </p:cNvSpPr>
          <p:nvPr>
            <p:ph type="body" sz="quarter" idx="13"/>
          </p:nvPr>
        </p:nvSpPr>
        <p:spPr>
          <a:xfrm>
            <a:off x="661109" y="290248"/>
            <a:ext cx="8953500" cy="967052"/>
          </a:xfrm>
        </p:spPr>
        <p:txBody>
          <a:bodyPr>
            <a:noAutofit/>
          </a:bodyPr>
          <a:lstStyle/>
          <a:p>
            <a:r>
              <a:rPr lang="en-GB" sz="6000" dirty="0"/>
              <a:t>C</a:t>
            </a:r>
            <a:r>
              <a:rPr lang="en-GB" sz="6000" dirty="0">
                <a:solidFill>
                  <a:schemeClr val="tx1">
                    <a:lumMod val="75000"/>
                    <a:lumOff val="25000"/>
                  </a:schemeClr>
                </a:solidFill>
              </a:rPr>
              <a:t>ONNECT</a:t>
            </a:r>
          </a:p>
        </p:txBody>
      </p:sp>
      <p:sp>
        <p:nvSpPr>
          <p:cNvPr id="5" name="Rectangle 4"/>
          <p:cNvSpPr/>
          <p:nvPr/>
        </p:nvSpPr>
        <p:spPr>
          <a:xfrm>
            <a:off x="7176408" y="1352207"/>
            <a:ext cx="4116432" cy="686742"/>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Link</a:t>
            </a:r>
          </a:p>
        </p:txBody>
      </p:sp>
      <p:sp>
        <p:nvSpPr>
          <p:cNvPr id="6" name="Rectangle 5"/>
          <p:cNvSpPr/>
          <p:nvPr/>
        </p:nvSpPr>
        <p:spPr>
          <a:xfrm>
            <a:off x="7176408" y="2179576"/>
            <a:ext cx="4116432" cy="686742"/>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Liken</a:t>
            </a:r>
          </a:p>
        </p:txBody>
      </p:sp>
      <p:sp>
        <p:nvSpPr>
          <p:cNvPr id="8" name="Oval Callout 7"/>
          <p:cNvSpPr/>
          <p:nvPr/>
        </p:nvSpPr>
        <p:spPr>
          <a:xfrm>
            <a:off x="8014409" y="4668138"/>
            <a:ext cx="3879532" cy="1577340"/>
          </a:xfrm>
          <a:prstGeom prst="wedgeEllipse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2">
                    <a:lumMod val="25000"/>
                  </a:schemeClr>
                </a:solidFill>
              </a:rPr>
              <a:t>How are x and y similar?</a:t>
            </a:r>
          </a:p>
        </p:txBody>
      </p:sp>
      <p:sp>
        <p:nvSpPr>
          <p:cNvPr id="9" name="Oval Callout 8"/>
          <p:cNvSpPr/>
          <p:nvPr/>
        </p:nvSpPr>
        <p:spPr>
          <a:xfrm flipH="1">
            <a:off x="5073529" y="3247580"/>
            <a:ext cx="3879532" cy="1577340"/>
          </a:xfrm>
          <a:prstGeom prst="wedgeEllipse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2">
                    <a:lumMod val="25000"/>
                  </a:schemeClr>
                </a:solidFill>
              </a:rPr>
              <a:t>How are x and y related?</a:t>
            </a:r>
          </a:p>
        </p:txBody>
      </p:sp>
    </p:spTree>
    <p:extLst>
      <p:ext uri="{BB962C8B-B14F-4D97-AF65-F5344CB8AC3E}">
        <p14:creationId xmlns:p14="http://schemas.microsoft.com/office/powerpoint/2010/main" val="3908107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61A112-48C3-44F8-A416-67E2EC1C228C}" type="slidenum">
              <a:rPr lang="en-GB" smtClean="0"/>
              <a:t>15</a:t>
            </a:fld>
            <a:endParaRPr lang="en-GB"/>
          </a:p>
        </p:txBody>
      </p:sp>
      <p:sp>
        <p:nvSpPr>
          <p:cNvPr id="3" name="Text Placeholder 2"/>
          <p:cNvSpPr>
            <a:spLocks noGrp="1"/>
          </p:cNvSpPr>
          <p:nvPr>
            <p:ph type="body" sz="quarter" idx="13"/>
          </p:nvPr>
        </p:nvSpPr>
        <p:spPr>
          <a:xfrm>
            <a:off x="661109" y="290248"/>
            <a:ext cx="8953500" cy="967052"/>
          </a:xfrm>
        </p:spPr>
        <p:txBody>
          <a:bodyPr>
            <a:noAutofit/>
          </a:bodyPr>
          <a:lstStyle/>
          <a:p>
            <a:r>
              <a:rPr lang="en-GB" sz="4400" dirty="0"/>
              <a:t>Activity: Alike like this………</a:t>
            </a:r>
          </a:p>
        </p:txBody>
      </p:sp>
      <p:sp>
        <p:nvSpPr>
          <p:cNvPr id="5" name="Rectangle 4"/>
          <p:cNvSpPr/>
          <p:nvPr/>
        </p:nvSpPr>
        <p:spPr>
          <a:xfrm>
            <a:off x="365760" y="1575541"/>
            <a:ext cx="5166360" cy="4705801"/>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Courier New" panose="02070309020205020404" pitchFamily="49" charset="0"/>
              <a:buChar char="o"/>
            </a:pPr>
            <a:r>
              <a:rPr lang="en-GB" sz="2600" dirty="0">
                <a:solidFill>
                  <a:schemeClr val="tx1"/>
                </a:solidFill>
              </a:rPr>
              <a:t>An activity to </a:t>
            </a:r>
            <a:r>
              <a:rPr lang="en-GB" sz="2600" dirty="0">
                <a:solidFill>
                  <a:srgbClr val="C00000"/>
                </a:solidFill>
              </a:rPr>
              <a:t>C</a:t>
            </a:r>
            <a:r>
              <a:rPr lang="en-GB" sz="2600" dirty="0">
                <a:solidFill>
                  <a:schemeClr val="tx1"/>
                </a:solidFill>
              </a:rPr>
              <a:t>ONNECT one idea to another</a:t>
            </a:r>
          </a:p>
          <a:p>
            <a:pPr marL="457200" indent="-457200">
              <a:buFont typeface="Courier New" panose="02070309020205020404" pitchFamily="49" charset="0"/>
              <a:buChar char="o"/>
            </a:pPr>
            <a:endParaRPr lang="en-GB" sz="2600" dirty="0">
              <a:solidFill>
                <a:schemeClr val="tx1"/>
              </a:solidFill>
            </a:endParaRPr>
          </a:p>
          <a:p>
            <a:pPr marL="457200" indent="-457200">
              <a:buFont typeface="Courier New" panose="02070309020205020404" pitchFamily="49" charset="0"/>
              <a:buChar char="o"/>
            </a:pPr>
            <a:r>
              <a:rPr lang="en-GB" sz="2600" dirty="0">
                <a:solidFill>
                  <a:schemeClr val="tx1"/>
                </a:solidFill>
              </a:rPr>
              <a:t>One connection leads on to the next</a:t>
            </a:r>
          </a:p>
          <a:p>
            <a:pPr marL="457200" indent="-457200">
              <a:buFont typeface="Courier New" panose="02070309020205020404" pitchFamily="49" charset="0"/>
              <a:buChar char="o"/>
            </a:pPr>
            <a:endParaRPr lang="en-GB" sz="2600" dirty="0">
              <a:solidFill>
                <a:schemeClr val="tx1"/>
              </a:solidFill>
            </a:endParaRPr>
          </a:p>
          <a:p>
            <a:pPr marL="457200" indent="-457200">
              <a:buFont typeface="Courier New" panose="02070309020205020404" pitchFamily="49" charset="0"/>
              <a:buChar char="o"/>
            </a:pPr>
            <a:r>
              <a:rPr lang="en-GB" sz="2600" dirty="0">
                <a:solidFill>
                  <a:schemeClr val="tx1"/>
                </a:solidFill>
              </a:rPr>
              <a:t>Connections are justified with a reason</a:t>
            </a:r>
          </a:p>
          <a:p>
            <a:pPr marL="457200" indent="-457200">
              <a:buFont typeface="Courier New" panose="02070309020205020404" pitchFamily="49" charset="0"/>
              <a:buChar char="o"/>
            </a:pPr>
            <a:endParaRPr lang="en-GB" sz="2600" dirty="0">
              <a:solidFill>
                <a:schemeClr val="tx1"/>
              </a:solidFill>
            </a:endParaRPr>
          </a:p>
          <a:p>
            <a:pPr marL="457200" indent="-457200">
              <a:buFont typeface="Courier New" panose="02070309020205020404" pitchFamily="49" charset="0"/>
              <a:buChar char="o"/>
            </a:pPr>
            <a:r>
              <a:rPr lang="en-GB" sz="2600" dirty="0">
                <a:solidFill>
                  <a:schemeClr val="tx1"/>
                </a:solidFill>
              </a:rPr>
              <a:t>Students can help each other if they get stuck</a:t>
            </a:r>
          </a:p>
          <a:p>
            <a:pPr algn="ctr"/>
            <a:endParaRPr lang="en-GB" sz="2600" dirty="0">
              <a:solidFill>
                <a:schemeClr val="tx1"/>
              </a:solidFill>
            </a:endParaRPr>
          </a:p>
          <a:p>
            <a:pPr algn="ctr"/>
            <a:endParaRPr lang="en-GB" sz="2600" dirty="0">
              <a:solidFill>
                <a:schemeClr val="tx1"/>
              </a:solidFill>
            </a:endParaRPr>
          </a:p>
        </p:txBody>
      </p:sp>
      <p:sp>
        <p:nvSpPr>
          <p:cNvPr id="10" name="Rectangle 9"/>
          <p:cNvSpPr/>
          <p:nvPr/>
        </p:nvSpPr>
        <p:spPr>
          <a:xfrm>
            <a:off x="5873188" y="1666982"/>
            <a:ext cx="6105451" cy="68674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A mug and a glass are alike like this – you can drink from both of them</a:t>
            </a:r>
            <a:endParaRPr lang="en-GB" sz="2400" dirty="0">
              <a:solidFill>
                <a:schemeClr val="tx1"/>
              </a:solidFill>
            </a:endParaRPr>
          </a:p>
        </p:txBody>
      </p:sp>
      <p:sp>
        <p:nvSpPr>
          <p:cNvPr id="11" name="Pentagon 10"/>
          <p:cNvSpPr/>
          <p:nvPr/>
        </p:nvSpPr>
        <p:spPr>
          <a:xfrm rot="5400000">
            <a:off x="8788753" y="1884317"/>
            <a:ext cx="274320" cy="1463040"/>
          </a:xfrm>
          <a:prstGeom prst="homePlat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865568" y="2893802"/>
            <a:ext cx="6105451" cy="68674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A glass and window are alike like this – they’re both breakable</a:t>
            </a:r>
            <a:endParaRPr lang="en-GB" sz="2400" dirty="0">
              <a:solidFill>
                <a:schemeClr val="tx1"/>
              </a:solidFill>
            </a:endParaRPr>
          </a:p>
        </p:txBody>
      </p:sp>
      <p:sp>
        <p:nvSpPr>
          <p:cNvPr id="13" name="Pentagon 12"/>
          <p:cNvSpPr/>
          <p:nvPr/>
        </p:nvSpPr>
        <p:spPr>
          <a:xfrm rot="5400000">
            <a:off x="8781133" y="3111137"/>
            <a:ext cx="274320" cy="1463040"/>
          </a:xfrm>
          <a:prstGeom prst="homePlat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5880808" y="4120622"/>
            <a:ext cx="6105451" cy="68674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A window and a hole in a wall are alike like this – you can see through them </a:t>
            </a:r>
            <a:endParaRPr lang="en-GB" sz="2400" dirty="0">
              <a:solidFill>
                <a:schemeClr val="tx1"/>
              </a:solidFill>
            </a:endParaRPr>
          </a:p>
        </p:txBody>
      </p:sp>
      <p:sp>
        <p:nvSpPr>
          <p:cNvPr id="15" name="Pentagon 14"/>
          <p:cNvSpPr/>
          <p:nvPr/>
        </p:nvSpPr>
        <p:spPr>
          <a:xfrm rot="5400000">
            <a:off x="8796373" y="4337957"/>
            <a:ext cx="274320" cy="1463040"/>
          </a:xfrm>
          <a:prstGeom prst="homePlat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5865568" y="5403344"/>
            <a:ext cx="6105451" cy="68674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rPr>
              <a:t>A hole in a wall and an injury are alike like this – they can both be caused by an explosion</a:t>
            </a:r>
            <a:endParaRPr lang="en-GB" sz="2400" dirty="0">
              <a:solidFill>
                <a:schemeClr val="tx1"/>
              </a:solidFill>
            </a:endParaRPr>
          </a:p>
        </p:txBody>
      </p:sp>
    </p:spTree>
    <p:extLst>
      <p:ext uri="{BB962C8B-B14F-4D97-AF65-F5344CB8AC3E}">
        <p14:creationId xmlns:p14="http://schemas.microsoft.com/office/powerpoint/2010/main" val="4056354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61A112-48C3-44F8-A416-67E2EC1C228C}" type="slidenum">
              <a:rPr lang="en-GB" smtClean="0"/>
              <a:t>16</a:t>
            </a:fld>
            <a:endParaRPr lang="en-GB"/>
          </a:p>
        </p:txBody>
      </p:sp>
      <p:sp>
        <p:nvSpPr>
          <p:cNvPr id="3" name="Text Placeholder 2"/>
          <p:cNvSpPr>
            <a:spLocks noGrp="1"/>
          </p:cNvSpPr>
          <p:nvPr>
            <p:ph type="body" sz="quarter" idx="13"/>
          </p:nvPr>
        </p:nvSpPr>
        <p:spPr>
          <a:xfrm>
            <a:off x="661109" y="290248"/>
            <a:ext cx="8953500" cy="967052"/>
          </a:xfrm>
        </p:spPr>
        <p:txBody>
          <a:bodyPr>
            <a:noAutofit/>
          </a:bodyPr>
          <a:lstStyle/>
          <a:p>
            <a:r>
              <a:rPr lang="en-GB" sz="6000" dirty="0"/>
              <a:t>D</a:t>
            </a:r>
            <a:r>
              <a:rPr lang="en-GB" sz="6000" dirty="0">
                <a:solidFill>
                  <a:schemeClr val="tx1">
                    <a:lumMod val="75000"/>
                    <a:lumOff val="25000"/>
                  </a:schemeClr>
                </a:solidFill>
              </a:rPr>
              <a:t>IVIDE</a:t>
            </a:r>
          </a:p>
        </p:txBody>
      </p:sp>
      <p:sp>
        <p:nvSpPr>
          <p:cNvPr id="5" name="Rectangle 4"/>
          <p:cNvSpPr/>
          <p:nvPr/>
        </p:nvSpPr>
        <p:spPr>
          <a:xfrm>
            <a:off x="385355" y="1257300"/>
            <a:ext cx="4116432" cy="686742"/>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Separate</a:t>
            </a:r>
          </a:p>
        </p:txBody>
      </p:sp>
      <p:sp>
        <p:nvSpPr>
          <p:cNvPr id="6" name="Rectangle 5"/>
          <p:cNvSpPr/>
          <p:nvPr/>
        </p:nvSpPr>
        <p:spPr>
          <a:xfrm>
            <a:off x="385355" y="2084669"/>
            <a:ext cx="4116432" cy="686742"/>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List</a:t>
            </a:r>
          </a:p>
        </p:txBody>
      </p:sp>
      <p:sp>
        <p:nvSpPr>
          <p:cNvPr id="8" name="Oval Callout 7"/>
          <p:cNvSpPr/>
          <p:nvPr/>
        </p:nvSpPr>
        <p:spPr>
          <a:xfrm>
            <a:off x="3220377" y="4573231"/>
            <a:ext cx="3879532" cy="1577340"/>
          </a:xfrm>
          <a:prstGeom prst="wedgeEllipse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2">
                    <a:lumMod val="25000"/>
                  </a:schemeClr>
                </a:solidFill>
              </a:rPr>
              <a:t>Let’s list the differences?</a:t>
            </a:r>
          </a:p>
        </p:txBody>
      </p:sp>
      <p:sp>
        <p:nvSpPr>
          <p:cNvPr id="9" name="Oval Callout 8"/>
          <p:cNvSpPr/>
          <p:nvPr/>
        </p:nvSpPr>
        <p:spPr>
          <a:xfrm flipH="1">
            <a:off x="279497" y="3152673"/>
            <a:ext cx="3879532" cy="1577340"/>
          </a:xfrm>
          <a:prstGeom prst="wedgeEllipse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2">
                    <a:lumMod val="25000"/>
                  </a:schemeClr>
                </a:solidFill>
              </a:rPr>
              <a:t>How are x and y different?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2749" y="1774909"/>
            <a:ext cx="4311491" cy="4311491"/>
          </a:xfrm>
          <a:prstGeom prst="rect">
            <a:avLst/>
          </a:prstGeom>
        </p:spPr>
      </p:pic>
    </p:spTree>
    <p:extLst>
      <p:ext uri="{BB962C8B-B14F-4D97-AF65-F5344CB8AC3E}">
        <p14:creationId xmlns:p14="http://schemas.microsoft.com/office/powerpoint/2010/main" val="4266034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61A112-48C3-44F8-A416-67E2EC1C228C}" type="slidenum">
              <a:rPr lang="en-GB" smtClean="0"/>
              <a:t>17</a:t>
            </a:fld>
            <a:endParaRPr lang="en-GB"/>
          </a:p>
        </p:txBody>
      </p:sp>
      <p:sp>
        <p:nvSpPr>
          <p:cNvPr id="3" name="Text Placeholder 2"/>
          <p:cNvSpPr>
            <a:spLocks noGrp="1"/>
          </p:cNvSpPr>
          <p:nvPr>
            <p:ph type="body" sz="quarter" idx="13"/>
          </p:nvPr>
        </p:nvSpPr>
        <p:spPr>
          <a:xfrm>
            <a:off x="661109" y="290248"/>
            <a:ext cx="8953500" cy="967052"/>
          </a:xfrm>
        </p:spPr>
        <p:txBody>
          <a:bodyPr>
            <a:noAutofit/>
          </a:bodyPr>
          <a:lstStyle/>
          <a:p>
            <a:r>
              <a:rPr lang="en-GB" sz="4400" dirty="0"/>
              <a:t>Activity: Same but different</a:t>
            </a:r>
          </a:p>
        </p:txBody>
      </p:sp>
      <p:sp>
        <p:nvSpPr>
          <p:cNvPr id="5" name="Rectangle 4"/>
          <p:cNvSpPr/>
          <p:nvPr/>
        </p:nvSpPr>
        <p:spPr>
          <a:xfrm>
            <a:off x="860380" y="1377871"/>
            <a:ext cx="4671740" cy="4748610"/>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Courier New" panose="02070309020205020404" pitchFamily="49" charset="0"/>
              <a:buChar char="o"/>
            </a:pPr>
            <a:r>
              <a:rPr lang="en-GB" sz="2800" dirty="0">
                <a:solidFill>
                  <a:schemeClr val="tx1"/>
                </a:solidFill>
              </a:rPr>
              <a:t>An activity to </a:t>
            </a:r>
            <a:r>
              <a:rPr lang="en-GB" sz="2800" dirty="0">
                <a:solidFill>
                  <a:srgbClr val="C00000"/>
                </a:solidFill>
              </a:rPr>
              <a:t>DIVIDE</a:t>
            </a:r>
            <a:r>
              <a:rPr lang="en-GB" sz="2800" dirty="0">
                <a:solidFill>
                  <a:schemeClr val="tx1"/>
                </a:solidFill>
              </a:rPr>
              <a:t> common objects into categories</a:t>
            </a:r>
          </a:p>
          <a:p>
            <a:pPr marL="457200" indent="-457200">
              <a:buFont typeface="Courier New" panose="02070309020205020404" pitchFamily="49" charset="0"/>
              <a:buChar char="o"/>
            </a:pPr>
            <a:endParaRPr lang="en-GB" sz="2800" dirty="0">
              <a:solidFill>
                <a:schemeClr val="tx1"/>
              </a:solidFill>
            </a:endParaRPr>
          </a:p>
          <a:p>
            <a:pPr marL="457200" indent="-457200">
              <a:buFont typeface="Courier New" panose="02070309020205020404" pitchFamily="49" charset="0"/>
              <a:buChar char="o"/>
            </a:pPr>
            <a:r>
              <a:rPr lang="en-GB" sz="2800" dirty="0">
                <a:solidFill>
                  <a:schemeClr val="tx1"/>
                </a:solidFill>
              </a:rPr>
              <a:t>Then make distinctions within the categories</a:t>
            </a:r>
          </a:p>
          <a:p>
            <a:pPr marL="457200" indent="-457200">
              <a:buFont typeface="Courier New" panose="02070309020205020404" pitchFamily="49" charset="0"/>
              <a:buChar char="o"/>
            </a:pPr>
            <a:endParaRPr lang="en-GB" sz="2800" dirty="0">
              <a:solidFill>
                <a:schemeClr val="tx1"/>
              </a:solidFill>
            </a:endParaRPr>
          </a:p>
          <a:p>
            <a:pPr marL="457200" indent="-457200">
              <a:buFont typeface="Courier New" panose="02070309020205020404" pitchFamily="49" charset="0"/>
              <a:buChar char="o"/>
            </a:pPr>
            <a:r>
              <a:rPr lang="en-GB" sz="2800" dirty="0">
                <a:solidFill>
                  <a:schemeClr val="tx1"/>
                </a:solidFill>
              </a:rPr>
              <a:t>Best done by students in pairs</a:t>
            </a:r>
          </a:p>
          <a:p>
            <a:pPr marL="457200" indent="-457200">
              <a:buFont typeface="Courier New" panose="02070309020205020404" pitchFamily="49" charset="0"/>
              <a:buChar char="o"/>
            </a:pPr>
            <a:endParaRPr lang="en-GB" sz="2800" dirty="0">
              <a:solidFill>
                <a:schemeClr val="tx1"/>
              </a:solidFill>
            </a:endParaRPr>
          </a:p>
          <a:p>
            <a:pPr algn="ctr"/>
            <a:endParaRPr lang="en-GB" sz="2800" dirty="0">
              <a:solidFill>
                <a:schemeClr val="tx1"/>
              </a:solidFill>
            </a:endParaRPr>
          </a:p>
          <a:p>
            <a:pPr algn="ctr"/>
            <a:endParaRPr lang="en-GB" sz="2800" dirty="0">
              <a:solidFill>
                <a:schemeClr val="tx1"/>
              </a:solidFill>
            </a:endParaRPr>
          </a:p>
        </p:txBody>
      </p:sp>
      <p:sp>
        <p:nvSpPr>
          <p:cNvPr id="10" name="Rectangle 9"/>
          <p:cNvSpPr/>
          <p:nvPr/>
        </p:nvSpPr>
        <p:spPr>
          <a:xfrm>
            <a:off x="5873188" y="1377871"/>
            <a:ext cx="6105451" cy="120531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Point out that everyone can easily divide the room into many different objects:  e.g. books, pens, tables, windows, </a:t>
            </a:r>
            <a:r>
              <a:rPr lang="en-GB" sz="2400" dirty="0" err="1">
                <a:solidFill>
                  <a:schemeClr val="tx1"/>
                </a:solidFill>
              </a:rPr>
              <a:t>etc</a:t>
            </a:r>
            <a:r>
              <a:rPr lang="en-GB" sz="2400" dirty="0">
                <a:solidFill>
                  <a:schemeClr val="tx1"/>
                </a:solidFill>
              </a:rPr>
              <a:t> </a:t>
            </a:r>
          </a:p>
        </p:txBody>
      </p:sp>
      <p:sp>
        <p:nvSpPr>
          <p:cNvPr id="11" name="Pentagon 10"/>
          <p:cNvSpPr/>
          <p:nvPr/>
        </p:nvSpPr>
        <p:spPr>
          <a:xfrm rot="5400000">
            <a:off x="8788753" y="2113649"/>
            <a:ext cx="274320" cy="1463040"/>
          </a:xfrm>
          <a:prstGeom prst="homePlat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865568" y="3061891"/>
            <a:ext cx="6105451" cy="151301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Ask students to do a more difficult task:  list the differences between objects with the same name: </a:t>
            </a:r>
            <a:r>
              <a:rPr lang="en-GB" sz="2400" dirty="0" err="1">
                <a:solidFill>
                  <a:schemeClr val="tx1"/>
                </a:solidFill>
              </a:rPr>
              <a:t>e.g</a:t>
            </a:r>
            <a:r>
              <a:rPr lang="en-GB" sz="2400" dirty="0">
                <a:solidFill>
                  <a:schemeClr val="tx1"/>
                </a:solidFill>
              </a:rPr>
              <a:t> </a:t>
            </a:r>
            <a:r>
              <a:rPr lang="en-GB" sz="2400" b="1" i="1" dirty="0">
                <a:solidFill>
                  <a:schemeClr val="tx1"/>
                </a:solidFill>
              </a:rPr>
              <a:t>What are the differences between these two pens? </a:t>
            </a:r>
          </a:p>
        </p:txBody>
      </p:sp>
      <p:sp>
        <p:nvSpPr>
          <p:cNvPr id="9" name="Pentagon 8"/>
          <p:cNvSpPr/>
          <p:nvPr/>
        </p:nvSpPr>
        <p:spPr>
          <a:xfrm rot="5400000">
            <a:off x="8781133" y="4026269"/>
            <a:ext cx="274320" cy="1463040"/>
          </a:xfrm>
          <a:prstGeom prst="homePlat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843661" y="4940669"/>
            <a:ext cx="6105451" cy="118581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Finish by asking each pair to say what is the biggest difference between the chosen objects </a:t>
            </a:r>
          </a:p>
        </p:txBody>
      </p:sp>
    </p:spTree>
    <p:extLst>
      <p:ext uri="{BB962C8B-B14F-4D97-AF65-F5344CB8AC3E}">
        <p14:creationId xmlns:p14="http://schemas.microsoft.com/office/powerpoint/2010/main" val="3219281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61A112-48C3-44F8-A416-67E2EC1C228C}" type="slidenum">
              <a:rPr lang="en-GB" smtClean="0"/>
              <a:t>18</a:t>
            </a:fld>
            <a:endParaRPr lang="en-GB"/>
          </a:p>
        </p:txBody>
      </p:sp>
      <p:sp>
        <p:nvSpPr>
          <p:cNvPr id="3" name="Text Placeholder 2"/>
          <p:cNvSpPr>
            <a:spLocks noGrp="1"/>
          </p:cNvSpPr>
          <p:nvPr>
            <p:ph type="body" sz="quarter" idx="13"/>
          </p:nvPr>
        </p:nvSpPr>
        <p:spPr>
          <a:xfrm>
            <a:off x="661109" y="290248"/>
            <a:ext cx="8953500" cy="967052"/>
          </a:xfrm>
        </p:spPr>
        <p:txBody>
          <a:bodyPr>
            <a:noAutofit/>
          </a:bodyPr>
          <a:lstStyle/>
          <a:p>
            <a:r>
              <a:rPr lang="en-GB" sz="6000" dirty="0"/>
              <a:t>L</a:t>
            </a:r>
            <a:r>
              <a:rPr lang="en-GB" sz="6000" dirty="0">
                <a:solidFill>
                  <a:schemeClr val="tx1">
                    <a:lumMod val="75000"/>
                    <a:lumOff val="25000"/>
                  </a:schemeClr>
                </a:solidFill>
              </a:rPr>
              <a:t>ISTEN/</a:t>
            </a:r>
            <a:r>
              <a:rPr lang="en-GB" sz="6000" dirty="0"/>
              <a:t>L</a:t>
            </a:r>
            <a:r>
              <a:rPr lang="en-GB" sz="6000" dirty="0">
                <a:solidFill>
                  <a:schemeClr val="tx1">
                    <a:lumMod val="75000"/>
                    <a:lumOff val="25000"/>
                  </a:schemeClr>
                </a:solidFill>
              </a:rPr>
              <a:t>OOK</a:t>
            </a:r>
          </a:p>
        </p:txBody>
      </p:sp>
      <p:sp>
        <p:nvSpPr>
          <p:cNvPr id="5" name="Rectangle 4"/>
          <p:cNvSpPr/>
          <p:nvPr/>
        </p:nvSpPr>
        <p:spPr>
          <a:xfrm>
            <a:off x="385355" y="1257300"/>
            <a:ext cx="4116432" cy="686742"/>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Notice</a:t>
            </a:r>
          </a:p>
        </p:txBody>
      </p:sp>
      <p:sp>
        <p:nvSpPr>
          <p:cNvPr id="6" name="Rectangle 5"/>
          <p:cNvSpPr/>
          <p:nvPr/>
        </p:nvSpPr>
        <p:spPr>
          <a:xfrm>
            <a:off x="385355" y="2084669"/>
            <a:ext cx="4116432" cy="686742"/>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Gather</a:t>
            </a:r>
          </a:p>
        </p:txBody>
      </p:sp>
      <p:sp>
        <p:nvSpPr>
          <p:cNvPr id="8" name="Oval Callout 7"/>
          <p:cNvSpPr/>
          <p:nvPr/>
        </p:nvSpPr>
        <p:spPr>
          <a:xfrm>
            <a:off x="3220377" y="4573231"/>
            <a:ext cx="4262276" cy="1701316"/>
          </a:xfrm>
          <a:prstGeom prst="wedgeEllipse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2">
                    <a:lumMod val="25000"/>
                  </a:schemeClr>
                </a:solidFill>
              </a:rPr>
              <a:t>What have you gathered/found out? </a:t>
            </a:r>
          </a:p>
        </p:txBody>
      </p:sp>
      <p:sp>
        <p:nvSpPr>
          <p:cNvPr id="9" name="Oval Callout 8"/>
          <p:cNvSpPr/>
          <p:nvPr/>
        </p:nvSpPr>
        <p:spPr>
          <a:xfrm flipH="1">
            <a:off x="279497" y="3152673"/>
            <a:ext cx="3879532" cy="1577340"/>
          </a:xfrm>
          <a:prstGeom prst="wedgeEllipse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2">
                    <a:lumMod val="25000"/>
                  </a:schemeClr>
                </a:solidFill>
              </a:rPr>
              <a:t>What do you see/hear/sense?</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4257" y="1656828"/>
            <a:ext cx="3928159" cy="3943871"/>
          </a:xfrm>
          <a:prstGeom prst="rect">
            <a:avLst/>
          </a:prstGeom>
        </p:spPr>
      </p:pic>
    </p:spTree>
    <p:extLst>
      <p:ext uri="{BB962C8B-B14F-4D97-AF65-F5344CB8AC3E}">
        <p14:creationId xmlns:p14="http://schemas.microsoft.com/office/powerpoint/2010/main" val="261650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61A112-48C3-44F8-A416-67E2EC1C228C}" type="slidenum">
              <a:rPr lang="en-GB" smtClean="0"/>
              <a:t>19</a:t>
            </a:fld>
            <a:endParaRPr lang="en-GB"/>
          </a:p>
        </p:txBody>
      </p:sp>
      <p:sp>
        <p:nvSpPr>
          <p:cNvPr id="3" name="Text Placeholder 2"/>
          <p:cNvSpPr>
            <a:spLocks noGrp="1"/>
          </p:cNvSpPr>
          <p:nvPr>
            <p:ph type="body" sz="quarter" idx="13"/>
          </p:nvPr>
        </p:nvSpPr>
        <p:spPr>
          <a:xfrm>
            <a:off x="661109" y="290248"/>
            <a:ext cx="8953500" cy="967052"/>
          </a:xfrm>
        </p:spPr>
        <p:txBody>
          <a:bodyPr>
            <a:noAutofit/>
          </a:bodyPr>
          <a:lstStyle/>
          <a:p>
            <a:r>
              <a:rPr lang="en-GB" sz="4400" dirty="0"/>
              <a:t>Activity: Just three words</a:t>
            </a:r>
          </a:p>
        </p:txBody>
      </p:sp>
      <p:sp>
        <p:nvSpPr>
          <p:cNvPr id="5" name="Rectangle 4"/>
          <p:cNvSpPr/>
          <p:nvPr/>
        </p:nvSpPr>
        <p:spPr>
          <a:xfrm>
            <a:off x="951820" y="1819380"/>
            <a:ext cx="4671740" cy="4032780"/>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Courier New" panose="02070309020205020404" pitchFamily="49" charset="0"/>
              <a:buChar char="o"/>
            </a:pPr>
            <a:r>
              <a:rPr lang="en-GB" sz="2800" dirty="0">
                <a:solidFill>
                  <a:schemeClr val="tx1"/>
                </a:solidFill>
              </a:rPr>
              <a:t>An activity to show how focused </a:t>
            </a:r>
            <a:r>
              <a:rPr lang="en-GB" sz="2800" dirty="0">
                <a:solidFill>
                  <a:srgbClr val="C00000"/>
                </a:solidFill>
              </a:rPr>
              <a:t>L</a:t>
            </a:r>
            <a:r>
              <a:rPr lang="en-GB" sz="2800" dirty="0">
                <a:solidFill>
                  <a:schemeClr val="tx1"/>
                </a:solidFill>
              </a:rPr>
              <a:t>OOKING is different from random </a:t>
            </a:r>
            <a:r>
              <a:rPr lang="en-GB" sz="2800" dirty="0">
                <a:solidFill>
                  <a:srgbClr val="C00000"/>
                </a:solidFill>
              </a:rPr>
              <a:t>L</a:t>
            </a:r>
            <a:r>
              <a:rPr lang="en-GB" sz="2800" dirty="0">
                <a:solidFill>
                  <a:schemeClr val="tx1"/>
                </a:solidFill>
              </a:rPr>
              <a:t>ooking around</a:t>
            </a:r>
            <a:br>
              <a:rPr lang="en-GB" sz="2800" dirty="0">
                <a:solidFill>
                  <a:schemeClr val="tx1"/>
                </a:solidFill>
              </a:rPr>
            </a:br>
            <a:endParaRPr lang="en-GB" sz="2800" dirty="0">
              <a:solidFill>
                <a:schemeClr val="tx1"/>
              </a:solidFill>
            </a:endParaRPr>
          </a:p>
          <a:p>
            <a:pPr marL="457200" indent="-457200">
              <a:buFont typeface="Courier New" panose="02070309020205020404" pitchFamily="49" charset="0"/>
              <a:buChar char="o"/>
            </a:pPr>
            <a:r>
              <a:rPr lang="en-GB" sz="2800" dirty="0">
                <a:solidFill>
                  <a:schemeClr val="tx1"/>
                </a:solidFill>
              </a:rPr>
              <a:t>It is remarkable how tiny things stand out, when the </a:t>
            </a:r>
            <a:r>
              <a:rPr lang="en-GB" sz="2800" dirty="0">
                <a:solidFill>
                  <a:srgbClr val="C00000"/>
                </a:solidFill>
              </a:rPr>
              <a:t>L</a:t>
            </a:r>
            <a:r>
              <a:rPr lang="en-GB" sz="2800" dirty="0">
                <a:solidFill>
                  <a:schemeClr val="tx1"/>
                </a:solidFill>
              </a:rPr>
              <a:t>OOKING is directed to a particular objective</a:t>
            </a:r>
          </a:p>
          <a:p>
            <a:endParaRPr lang="en-GB" sz="2800" dirty="0">
              <a:solidFill>
                <a:schemeClr val="tx1"/>
              </a:solidFill>
            </a:endParaRPr>
          </a:p>
          <a:p>
            <a:pPr algn="ctr"/>
            <a:endParaRPr lang="en-GB" sz="2800" dirty="0">
              <a:solidFill>
                <a:schemeClr val="tx1"/>
              </a:solidFill>
            </a:endParaRPr>
          </a:p>
          <a:p>
            <a:pPr algn="ctr"/>
            <a:endParaRPr lang="en-GB" sz="2800" dirty="0">
              <a:solidFill>
                <a:schemeClr val="tx1"/>
              </a:solidFill>
            </a:endParaRPr>
          </a:p>
        </p:txBody>
      </p:sp>
      <p:sp>
        <p:nvSpPr>
          <p:cNvPr id="10" name="Rectangle 9"/>
          <p:cNvSpPr/>
          <p:nvPr/>
        </p:nvSpPr>
        <p:spPr>
          <a:xfrm>
            <a:off x="5873188" y="1377871"/>
            <a:ext cx="6105451" cy="120531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Ask the students to look around the room and see what they notice</a:t>
            </a:r>
            <a:endParaRPr lang="en-GB" sz="2400" i="1" dirty="0">
              <a:solidFill>
                <a:schemeClr val="tx1"/>
              </a:solidFill>
            </a:endParaRPr>
          </a:p>
        </p:txBody>
      </p:sp>
      <p:sp>
        <p:nvSpPr>
          <p:cNvPr id="11" name="Pentagon 10"/>
          <p:cNvSpPr/>
          <p:nvPr/>
        </p:nvSpPr>
        <p:spPr>
          <a:xfrm rot="5400000">
            <a:off x="8788753" y="2113649"/>
            <a:ext cx="274320" cy="1463040"/>
          </a:xfrm>
          <a:prstGeom prst="homePlat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865568" y="3061891"/>
            <a:ext cx="6105451" cy="151301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Then name a colour and ask the students to look around again and see what they notice this time</a:t>
            </a:r>
            <a:endParaRPr lang="en-GB" sz="2400" i="1" dirty="0">
              <a:solidFill>
                <a:schemeClr val="tx1"/>
              </a:solidFill>
            </a:endParaRPr>
          </a:p>
        </p:txBody>
      </p:sp>
      <p:sp>
        <p:nvSpPr>
          <p:cNvPr id="9" name="Pentagon 8"/>
          <p:cNvSpPr/>
          <p:nvPr/>
        </p:nvSpPr>
        <p:spPr>
          <a:xfrm rot="5400000">
            <a:off x="8781133" y="4026269"/>
            <a:ext cx="274320" cy="1463040"/>
          </a:xfrm>
          <a:prstGeom prst="homePlat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843661" y="4940669"/>
            <a:ext cx="6105451" cy="118581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Have a group discussion about things students noticed the second time, but not the first time</a:t>
            </a:r>
          </a:p>
        </p:txBody>
      </p:sp>
    </p:spTree>
    <p:extLst>
      <p:ext uri="{BB962C8B-B14F-4D97-AF65-F5344CB8AC3E}">
        <p14:creationId xmlns:p14="http://schemas.microsoft.com/office/powerpoint/2010/main" val="2904817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37260" y="1783080"/>
            <a:ext cx="10776980" cy="1348740"/>
          </a:xfrm>
          <a:prstGeom prst="rect">
            <a:avLst/>
          </a:prstGeom>
          <a:solidFill>
            <a:srgbClr val="DDDDDD"/>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p:cNvSpPr>
            <a:spLocks noGrp="1"/>
          </p:cNvSpPr>
          <p:nvPr>
            <p:ph type="sldNum" sz="quarter" idx="12"/>
          </p:nvPr>
        </p:nvSpPr>
        <p:spPr/>
        <p:txBody>
          <a:bodyPr/>
          <a:lstStyle/>
          <a:p>
            <a:fld id="{B961A112-48C3-44F8-A416-67E2EC1C228C}" type="slidenum">
              <a:rPr lang="en-GB" smtClean="0"/>
              <a:t>2</a:t>
            </a:fld>
            <a:endParaRPr lang="en-GB"/>
          </a:p>
        </p:txBody>
      </p:sp>
      <p:sp>
        <p:nvSpPr>
          <p:cNvPr id="3" name="Text Placeholder 2"/>
          <p:cNvSpPr>
            <a:spLocks noGrp="1"/>
          </p:cNvSpPr>
          <p:nvPr>
            <p:ph type="body" sz="quarter" idx="13"/>
          </p:nvPr>
        </p:nvSpPr>
        <p:spPr/>
        <p:txBody>
          <a:bodyPr/>
          <a:lstStyle/>
          <a:p>
            <a:r>
              <a:rPr lang="en-GB" dirty="0"/>
              <a:t>Contents</a:t>
            </a:r>
          </a:p>
        </p:txBody>
      </p:sp>
      <p:sp>
        <p:nvSpPr>
          <p:cNvPr id="4" name="TextBox 3"/>
          <p:cNvSpPr txBox="1"/>
          <p:nvPr/>
        </p:nvSpPr>
        <p:spPr>
          <a:xfrm>
            <a:off x="1204055" y="2034540"/>
            <a:ext cx="10275313" cy="3785652"/>
          </a:xfrm>
          <a:prstGeom prst="rect">
            <a:avLst/>
          </a:prstGeom>
          <a:noFill/>
        </p:spPr>
        <p:txBody>
          <a:bodyPr wrap="none" rtlCol="0">
            <a:spAutoFit/>
          </a:bodyPr>
          <a:lstStyle/>
          <a:p>
            <a:pPr marL="571500" indent="-571500">
              <a:buFont typeface="Courier New" panose="02070309020205020404" pitchFamily="49" charset="0"/>
              <a:buChar char="o"/>
            </a:pPr>
            <a:r>
              <a:rPr lang="en-GB" sz="4000" dirty="0"/>
              <a:t>Overview of Thinking Moves</a:t>
            </a:r>
            <a:br>
              <a:rPr lang="en-GB" sz="4000" dirty="0"/>
            </a:br>
            <a:endParaRPr lang="en-GB" sz="4000" dirty="0"/>
          </a:p>
          <a:p>
            <a:pPr marL="571500" indent="-571500">
              <a:buFont typeface="Courier New" panose="02070309020205020404" pitchFamily="49" charset="0"/>
              <a:buChar char="o"/>
            </a:pPr>
            <a:r>
              <a:rPr lang="en-GB" sz="4000" dirty="0"/>
              <a:t>Introduction to the six taster moves</a:t>
            </a:r>
            <a:br>
              <a:rPr lang="en-GB" sz="4000" dirty="0"/>
            </a:br>
            <a:endParaRPr lang="en-GB" sz="4000" dirty="0"/>
          </a:p>
          <a:p>
            <a:pPr marL="571500" indent="-571500">
              <a:buFont typeface="Courier New" panose="02070309020205020404" pitchFamily="49" charset="0"/>
              <a:buChar char="o"/>
            </a:pPr>
            <a:r>
              <a:rPr lang="en-GB" sz="4000" dirty="0"/>
              <a:t>Selection of slides from the Thinking Calendar</a:t>
            </a:r>
          </a:p>
          <a:p>
            <a:pPr marL="571500" indent="-571500">
              <a:buFont typeface="Courier New" panose="02070309020205020404" pitchFamily="49" charset="0"/>
              <a:buChar char="o"/>
            </a:pPr>
            <a:endParaRPr lang="en-GB" sz="4000" dirty="0"/>
          </a:p>
        </p:txBody>
      </p:sp>
    </p:spTree>
    <p:extLst>
      <p:ext uri="{BB962C8B-B14F-4D97-AF65-F5344CB8AC3E}">
        <p14:creationId xmlns:p14="http://schemas.microsoft.com/office/powerpoint/2010/main" val="3867689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61A112-48C3-44F8-A416-67E2EC1C228C}" type="slidenum">
              <a:rPr lang="en-GB" smtClean="0"/>
              <a:t>20</a:t>
            </a:fld>
            <a:endParaRPr lang="en-GB"/>
          </a:p>
        </p:txBody>
      </p:sp>
      <p:sp>
        <p:nvSpPr>
          <p:cNvPr id="3" name="Text Placeholder 2"/>
          <p:cNvSpPr>
            <a:spLocks noGrp="1"/>
          </p:cNvSpPr>
          <p:nvPr>
            <p:ph type="body" sz="quarter" idx="13"/>
          </p:nvPr>
        </p:nvSpPr>
        <p:spPr>
          <a:xfrm>
            <a:off x="874765" y="290248"/>
            <a:ext cx="8953500" cy="967052"/>
          </a:xfrm>
        </p:spPr>
        <p:txBody>
          <a:bodyPr>
            <a:noAutofit/>
          </a:bodyPr>
          <a:lstStyle/>
          <a:p>
            <a:r>
              <a:rPr lang="en-GB" sz="6000" dirty="0"/>
              <a:t>Z</a:t>
            </a:r>
            <a:r>
              <a:rPr lang="en-GB" sz="6000" dirty="0">
                <a:solidFill>
                  <a:schemeClr val="tx1">
                    <a:lumMod val="75000"/>
                    <a:lumOff val="25000"/>
                  </a:schemeClr>
                </a:solidFill>
              </a:rPr>
              <a:t>OOM</a:t>
            </a:r>
          </a:p>
        </p:txBody>
      </p:sp>
      <p:sp>
        <p:nvSpPr>
          <p:cNvPr id="5" name="Rectangle 4"/>
          <p:cNvSpPr/>
          <p:nvPr/>
        </p:nvSpPr>
        <p:spPr>
          <a:xfrm>
            <a:off x="385355" y="1257300"/>
            <a:ext cx="4116432" cy="686742"/>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Focus on</a:t>
            </a:r>
          </a:p>
        </p:txBody>
      </p:sp>
      <p:sp>
        <p:nvSpPr>
          <p:cNvPr id="6" name="Rectangle 5"/>
          <p:cNvSpPr/>
          <p:nvPr/>
        </p:nvSpPr>
        <p:spPr>
          <a:xfrm>
            <a:off x="385355" y="2084669"/>
            <a:ext cx="4116432" cy="686742"/>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Survey</a:t>
            </a:r>
          </a:p>
        </p:txBody>
      </p:sp>
      <p:sp>
        <p:nvSpPr>
          <p:cNvPr id="8" name="Oval Callout 7"/>
          <p:cNvSpPr/>
          <p:nvPr/>
        </p:nvSpPr>
        <p:spPr>
          <a:xfrm>
            <a:off x="3220377" y="4573231"/>
            <a:ext cx="4262276" cy="1701316"/>
          </a:xfrm>
          <a:prstGeom prst="wedgeEllipse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2">
                    <a:lumMod val="25000"/>
                  </a:schemeClr>
                </a:solidFill>
              </a:rPr>
              <a:t>Out:  let’s step back and look at the big picture?</a:t>
            </a:r>
          </a:p>
        </p:txBody>
      </p:sp>
      <p:sp>
        <p:nvSpPr>
          <p:cNvPr id="9" name="Oval Callout 8"/>
          <p:cNvSpPr/>
          <p:nvPr/>
        </p:nvSpPr>
        <p:spPr>
          <a:xfrm flipH="1">
            <a:off x="279497" y="3152673"/>
            <a:ext cx="3879532" cy="1577340"/>
          </a:xfrm>
          <a:prstGeom prst="wedgeEllipse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2">
                    <a:lumMod val="25000"/>
                  </a:schemeClr>
                </a:solidFill>
              </a:rPr>
              <a:t>In:  what should we focus on now?</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02004" y="1770618"/>
            <a:ext cx="3625209" cy="3639709"/>
          </a:xfrm>
          <a:prstGeom prst="rect">
            <a:avLst/>
          </a:prstGeom>
        </p:spPr>
      </p:pic>
    </p:spTree>
    <p:extLst>
      <p:ext uri="{BB962C8B-B14F-4D97-AF65-F5344CB8AC3E}">
        <p14:creationId xmlns:p14="http://schemas.microsoft.com/office/powerpoint/2010/main" val="1176917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961A112-48C3-44F8-A416-67E2EC1C228C}" type="slidenum">
              <a:rPr lang="en-GB" smtClean="0"/>
              <a:t>21</a:t>
            </a:fld>
            <a:endParaRPr lang="en-GB"/>
          </a:p>
        </p:txBody>
      </p:sp>
      <p:sp>
        <p:nvSpPr>
          <p:cNvPr id="3" name="Text Placeholder 2"/>
          <p:cNvSpPr>
            <a:spLocks noGrp="1"/>
          </p:cNvSpPr>
          <p:nvPr>
            <p:ph type="body" sz="quarter" idx="13"/>
          </p:nvPr>
        </p:nvSpPr>
        <p:spPr>
          <a:xfrm>
            <a:off x="661109" y="290248"/>
            <a:ext cx="8953500" cy="967052"/>
          </a:xfrm>
        </p:spPr>
        <p:txBody>
          <a:bodyPr>
            <a:noAutofit/>
          </a:bodyPr>
          <a:lstStyle/>
          <a:p>
            <a:r>
              <a:rPr lang="en-GB" sz="4400" dirty="0"/>
              <a:t>Activity: Yo-yo facilitation</a:t>
            </a:r>
          </a:p>
        </p:txBody>
      </p:sp>
      <p:sp>
        <p:nvSpPr>
          <p:cNvPr id="5" name="Rectangle 4"/>
          <p:cNvSpPr/>
          <p:nvPr/>
        </p:nvSpPr>
        <p:spPr>
          <a:xfrm>
            <a:off x="661109" y="2132926"/>
            <a:ext cx="4671740" cy="3953344"/>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Courier New" panose="02070309020205020404" pitchFamily="49" charset="0"/>
              <a:buChar char="o"/>
            </a:pPr>
            <a:r>
              <a:rPr lang="en-GB" sz="2600" dirty="0">
                <a:solidFill>
                  <a:schemeClr val="tx1"/>
                </a:solidFill>
              </a:rPr>
              <a:t>An activity to encourage students to ZOOM in and ZOOM out on a chosen theme</a:t>
            </a:r>
            <a:br>
              <a:rPr lang="en-GB" sz="2600" dirty="0">
                <a:solidFill>
                  <a:schemeClr val="tx1"/>
                </a:solidFill>
              </a:rPr>
            </a:br>
            <a:endParaRPr lang="en-GB" sz="2600" dirty="0">
              <a:solidFill>
                <a:schemeClr val="tx1"/>
              </a:solidFill>
            </a:endParaRPr>
          </a:p>
          <a:p>
            <a:pPr marL="457200" indent="-457200">
              <a:buFont typeface="Courier New" panose="02070309020205020404" pitchFamily="49" charset="0"/>
              <a:buChar char="o"/>
            </a:pPr>
            <a:r>
              <a:rPr lang="en-GB" sz="2800" dirty="0">
                <a:solidFill>
                  <a:schemeClr val="tx1"/>
                </a:solidFill>
              </a:rPr>
              <a:t>This shows how to use the particular arguments to inform general principles and vice versa</a:t>
            </a:r>
            <a:endParaRPr lang="en-GB" sz="2600" i="1" dirty="0">
              <a:solidFill>
                <a:schemeClr val="tx1"/>
              </a:solidFill>
            </a:endParaRPr>
          </a:p>
        </p:txBody>
      </p:sp>
      <p:sp>
        <p:nvSpPr>
          <p:cNvPr id="16" name="Rectangle 15"/>
          <p:cNvSpPr/>
          <p:nvPr/>
        </p:nvSpPr>
        <p:spPr>
          <a:xfrm>
            <a:off x="5851775" y="1694932"/>
            <a:ext cx="6105451" cy="149945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Ask the students a particular question:</a:t>
            </a:r>
          </a:p>
          <a:p>
            <a:pPr algn="ctr"/>
            <a:r>
              <a:rPr lang="en-GB" sz="2400" i="1" dirty="0">
                <a:solidFill>
                  <a:srgbClr val="C00000"/>
                </a:solidFill>
              </a:rPr>
              <a:t>Was it right for the UK to go to war over Czechoslovakia?</a:t>
            </a:r>
          </a:p>
        </p:txBody>
      </p:sp>
      <p:sp>
        <p:nvSpPr>
          <p:cNvPr id="17" name="Pentagon 16"/>
          <p:cNvSpPr/>
          <p:nvPr/>
        </p:nvSpPr>
        <p:spPr>
          <a:xfrm rot="5400000">
            <a:off x="8789751" y="2635744"/>
            <a:ext cx="229498" cy="1463040"/>
          </a:xfrm>
          <a:prstGeom prst="homePlat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851775" y="3540882"/>
            <a:ext cx="6105451" cy="979431"/>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2400" dirty="0">
                <a:solidFill>
                  <a:schemeClr val="tx1"/>
                </a:solidFill>
              </a:rPr>
              <a:t>Then ask the students a general question:</a:t>
            </a:r>
          </a:p>
          <a:p>
            <a:pPr algn="ctr"/>
            <a:r>
              <a:rPr lang="en-GB" sz="2400" i="1" dirty="0">
                <a:solidFill>
                  <a:srgbClr val="C00000"/>
                </a:solidFill>
              </a:rPr>
              <a:t>When is it right to go to war?</a:t>
            </a:r>
          </a:p>
          <a:p>
            <a:pPr algn="ctr"/>
            <a:endParaRPr lang="en-GB" sz="2400" dirty="0">
              <a:solidFill>
                <a:schemeClr val="tx1"/>
              </a:solidFill>
            </a:endParaRPr>
          </a:p>
        </p:txBody>
      </p:sp>
      <p:sp>
        <p:nvSpPr>
          <p:cNvPr id="10" name="Rectangle 9"/>
          <p:cNvSpPr/>
          <p:nvPr/>
        </p:nvSpPr>
        <p:spPr>
          <a:xfrm>
            <a:off x="5851775" y="4993304"/>
            <a:ext cx="6105451" cy="115581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Then go back to the first question and discuss whether the discussion on the second question changes their view, and vice versa</a:t>
            </a:r>
          </a:p>
        </p:txBody>
      </p:sp>
      <p:sp>
        <p:nvSpPr>
          <p:cNvPr id="12" name="Pentagon 11"/>
          <p:cNvSpPr/>
          <p:nvPr/>
        </p:nvSpPr>
        <p:spPr>
          <a:xfrm rot="5400000">
            <a:off x="8767340" y="4026781"/>
            <a:ext cx="274320" cy="1463040"/>
          </a:xfrm>
          <a:prstGeom prst="homePlat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93873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37260" y="4251960"/>
            <a:ext cx="10792941" cy="1348740"/>
          </a:xfrm>
          <a:prstGeom prst="rect">
            <a:avLst/>
          </a:prstGeom>
          <a:solidFill>
            <a:srgbClr val="DDDDDD"/>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p:cNvSpPr>
            <a:spLocks noGrp="1"/>
          </p:cNvSpPr>
          <p:nvPr>
            <p:ph type="sldNum" sz="quarter" idx="12"/>
          </p:nvPr>
        </p:nvSpPr>
        <p:spPr/>
        <p:txBody>
          <a:bodyPr/>
          <a:lstStyle/>
          <a:p>
            <a:fld id="{B961A112-48C3-44F8-A416-67E2EC1C228C}" type="slidenum">
              <a:rPr lang="en-GB" smtClean="0"/>
              <a:t>22</a:t>
            </a:fld>
            <a:endParaRPr lang="en-GB"/>
          </a:p>
        </p:txBody>
      </p:sp>
      <p:sp>
        <p:nvSpPr>
          <p:cNvPr id="3" name="Text Placeholder 2"/>
          <p:cNvSpPr>
            <a:spLocks noGrp="1"/>
          </p:cNvSpPr>
          <p:nvPr>
            <p:ph type="body" sz="quarter" idx="13"/>
          </p:nvPr>
        </p:nvSpPr>
        <p:spPr/>
        <p:txBody>
          <a:bodyPr/>
          <a:lstStyle/>
          <a:p>
            <a:r>
              <a:rPr lang="en-GB" dirty="0"/>
              <a:t>Contents</a:t>
            </a:r>
          </a:p>
        </p:txBody>
      </p:sp>
      <p:sp>
        <p:nvSpPr>
          <p:cNvPr id="4" name="TextBox 3"/>
          <p:cNvSpPr txBox="1"/>
          <p:nvPr/>
        </p:nvSpPr>
        <p:spPr>
          <a:xfrm>
            <a:off x="1204055" y="2034540"/>
            <a:ext cx="10275313" cy="3785652"/>
          </a:xfrm>
          <a:prstGeom prst="rect">
            <a:avLst/>
          </a:prstGeom>
          <a:noFill/>
        </p:spPr>
        <p:txBody>
          <a:bodyPr wrap="none" rtlCol="0">
            <a:spAutoFit/>
          </a:bodyPr>
          <a:lstStyle/>
          <a:p>
            <a:pPr marL="571500" indent="-571500">
              <a:buFont typeface="Courier New" panose="02070309020205020404" pitchFamily="49" charset="0"/>
              <a:buChar char="o"/>
            </a:pPr>
            <a:r>
              <a:rPr lang="en-GB" sz="4000" dirty="0"/>
              <a:t>Overview of Thinking Moves</a:t>
            </a:r>
            <a:br>
              <a:rPr lang="en-GB" sz="4000" dirty="0"/>
            </a:br>
            <a:endParaRPr lang="en-GB" sz="4000" dirty="0"/>
          </a:p>
          <a:p>
            <a:pPr marL="571500" indent="-571500">
              <a:buFont typeface="Courier New" panose="02070309020205020404" pitchFamily="49" charset="0"/>
              <a:buChar char="o"/>
            </a:pPr>
            <a:r>
              <a:rPr lang="en-GB" sz="4000" dirty="0"/>
              <a:t>Introduction to the six taster moves</a:t>
            </a:r>
            <a:br>
              <a:rPr lang="en-GB" sz="4000" dirty="0"/>
            </a:br>
            <a:endParaRPr lang="en-GB" sz="4000" dirty="0"/>
          </a:p>
          <a:p>
            <a:pPr marL="571500" indent="-571500">
              <a:buFont typeface="Courier New" panose="02070309020205020404" pitchFamily="49" charset="0"/>
              <a:buChar char="o"/>
            </a:pPr>
            <a:r>
              <a:rPr lang="en-GB" sz="4000" dirty="0"/>
              <a:t>Selection of slides from the Thinking Calendar</a:t>
            </a:r>
          </a:p>
          <a:p>
            <a:pPr marL="571500" indent="-571500">
              <a:buFont typeface="Courier New" panose="02070309020205020404" pitchFamily="49" charset="0"/>
              <a:buChar char="o"/>
            </a:pPr>
            <a:endParaRPr lang="en-GB" sz="4000" dirty="0"/>
          </a:p>
        </p:txBody>
      </p:sp>
    </p:spTree>
    <p:extLst>
      <p:ext uri="{BB962C8B-B14F-4D97-AF65-F5344CB8AC3E}">
        <p14:creationId xmlns:p14="http://schemas.microsoft.com/office/powerpoint/2010/main" val="2959175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creen Shot 2019-08-22 at 22.04.1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39088"/>
            <a:ext cx="6002950" cy="4600136"/>
          </a:xfrm>
          <a:prstGeom prst="rect">
            <a:avLst/>
          </a:prstGeom>
        </p:spPr>
      </p:pic>
      <p:pic>
        <p:nvPicPr>
          <p:cNvPr id="11" name="Picture 10" descr="Screen Shot 2019-08-22 at 22.03.4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9846" y="723288"/>
            <a:ext cx="4045307" cy="5309988"/>
          </a:xfrm>
          <a:prstGeom prst="rect">
            <a:avLst/>
          </a:prstGeom>
        </p:spPr>
      </p:pic>
    </p:spTree>
    <p:extLst>
      <p:ext uri="{BB962C8B-B14F-4D97-AF65-F5344CB8AC3E}">
        <p14:creationId xmlns:p14="http://schemas.microsoft.com/office/powerpoint/2010/main" val="3467449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597" y="1297739"/>
            <a:ext cx="4679391" cy="5262979"/>
          </a:xfrm>
          <a:prstGeom prst="rect">
            <a:avLst/>
          </a:prstGeom>
          <a:noFill/>
        </p:spPr>
        <p:txBody>
          <a:bodyPr wrap="square" rtlCol="0">
            <a:spAutoFit/>
          </a:bodyPr>
          <a:lstStyle/>
          <a:p>
            <a:r>
              <a:rPr lang="en-US" sz="2400" b="1" dirty="0">
                <a:solidFill>
                  <a:srgbClr val="5B9BD5"/>
                </a:solidFill>
              </a:rPr>
              <a:t>Either: </a:t>
            </a:r>
            <a:r>
              <a:rPr lang="en-US" sz="2400" dirty="0">
                <a:solidFill>
                  <a:srgbClr val="5B9BD5"/>
                </a:solidFill>
              </a:rPr>
              <a:t>Imagine you’re about to spend a whole day on this beach.  What kind of things might you need to take with you?</a:t>
            </a:r>
          </a:p>
          <a:p>
            <a:endParaRPr lang="en-US" sz="2400" dirty="0">
              <a:solidFill>
                <a:srgbClr val="FF0000"/>
              </a:solidFill>
            </a:endParaRPr>
          </a:p>
          <a:p>
            <a:r>
              <a:rPr lang="en-US" sz="2400" b="1" dirty="0">
                <a:solidFill>
                  <a:srgbClr val="FF0000"/>
                </a:solidFill>
              </a:rPr>
              <a:t>Or: </a:t>
            </a:r>
            <a:r>
              <a:rPr lang="en-US" sz="2400" dirty="0">
                <a:solidFill>
                  <a:srgbClr val="FF0000"/>
                </a:solidFill>
              </a:rPr>
              <a:t>If you were to have a day out somewhere, where would you go to?</a:t>
            </a:r>
          </a:p>
          <a:p>
            <a:endParaRPr lang="en-US" sz="2400" dirty="0">
              <a:solidFill>
                <a:srgbClr val="FF0000"/>
              </a:solidFill>
            </a:endParaRPr>
          </a:p>
          <a:p>
            <a:r>
              <a:rPr lang="en-US" sz="2400" dirty="0">
                <a:solidFill>
                  <a:srgbClr val="5B9BD5"/>
                </a:solidFill>
              </a:rPr>
              <a:t>What would you need to take for your special day out? </a:t>
            </a:r>
          </a:p>
          <a:p>
            <a:endParaRPr lang="en-US" sz="2400" dirty="0">
              <a:solidFill>
                <a:srgbClr val="FF0000"/>
              </a:solidFill>
            </a:endParaRPr>
          </a:p>
          <a:p>
            <a:r>
              <a:rPr lang="en-US" sz="2400" b="1" dirty="0">
                <a:solidFill>
                  <a:srgbClr val="FF0000"/>
                </a:solidFill>
              </a:rPr>
              <a:t>Share your thoughts in a conversation with your </a:t>
            </a:r>
            <a:r>
              <a:rPr lang="en-US" sz="2400" b="1" dirty="0" err="1">
                <a:solidFill>
                  <a:srgbClr val="FF0000"/>
                </a:solidFill>
              </a:rPr>
              <a:t>neighbour</a:t>
            </a:r>
            <a:r>
              <a:rPr lang="en-US" sz="2400" b="1" dirty="0">
                <a:solidFill>
                  <a:srgbClr val="FF0000"/>
                </a:solidFill>
              </a:rPr>
              <a:t>. </a:t>
            </a:r>
            <a:endParaRPr lang="en-US" b="1" dirty="0">
              <a:solidFill>
                <a:srgbClr val="FF0000"/>
              </a:solidFill>
            </a:endParaRPr>
          </a:p>
        </p:txBody>
      </p:sp>
      <p:sp>
        <p:nvSpPr>
          <p:cNvPr id="9" name="Text Placeholder 1"/>
          <p:cNvSpPr txBox="1">
            <a:spLocks/>
          </p:cNvSpPr>
          <p:nvPr/>
        </p:nvSpPr>
        <p:spPr>
          <a:xfrm>
            <a:off x="654767" y="283879"/>
            <a:ext cx="8953500" cy="638175"/>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200" kern="1200" baseline="0">
                <a:solidFill>
                  <a:srgbClr val="C00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(Think</a:t>
            </a:r>
            <a:r>
              <a:rPr lang="en-GB"/>
              <a:t>) AHEAD</a:t>
            </a:r>
            <a:r>
              <a:rPr lang="en-GB" dirty="0"/>
              <a:t>			Preparing </a:t>
            </a:r>
          </a:p>
        </p:txBody>
      </p:sp>
      <p:pic>
        <p:nvPicPr>
          <p:cNvPr id="10" name="Picture 9" descr="A drawing of a person&#10;&#10;Description automatically generated">
            <a:extLst>
              <a:ext uri="{FF2B5EF4-FFF2-40B4-BE49-F238E27FC236}">
                <a16:creationId xmlns:a16="http://schemas.microsoft.com/office/drawing/2014/main" id="{A724C227-481A-4147-967E-8DEC5F8183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4104" y="270253"/>
            <a:ext cx="776399" cy="987459"/>
          </a:xfrm>
          <a:prstGeom prst="rect">
            <a:avLst/>
          </a:prstGeom>
        </p:spPr>
      </p:pic>
      <p:pic>
        <p:nvPicPr>
          <p:cNvPr id="2" name="Picture 1"/>
          <p:cNvPicPr>
            <a:picLocks noChangeAspect="1"/>
          </p:cNvPicPr>
          <p:nvPr/>
        </p:nvPicPr>
        <p:blipFill>
          <a:blip r:embed="rId4"/>
          <a:stretch>
            <a:fillRect/>
          </a:stretch>
        </p:blipFill>
        <p:spPr>
          <a:xfrm>
            <a:off x="4771988" y="1432212"/>
            <a:ext cx="7181011" cy="3433153"/>
          </a:xfrm>
          <a:prstGeom prst="rect">
            <a:avLst/>
          </a:prstGeom>
        </p:spPr>
      </p:pic>
    </p:spTree>
    <p:extLst>
      <p:ext uri="{BB962C8B-B14F-4D97-AF65-F5344CB8AC3E}">
        <p14:creationId xmlns:p14="http://schemas.microsoft.com/office/powerpoint/2010/main" val="66363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9-08-22 at 22.08.4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39499"/>
            <a:ext cx="5784004" cy="5417265"/>
          </a:xfrm>
          <a:prstGeom prst="rect">
            <a:avLst/>
          </a:prstGeom>
        </p:spPr>
      </p:pic>
      <p:pic>
        <p:nvPicPr>
          <p:cNvPr id="3" name="Picture 2" descr="Screen Shot 2019-08-22 at 22.08.0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59508" y="776211"/>
            <a:ext cx="4085199" cy="5345271"/>
          </a:xfrm>
          <a:prstGeom prst="rect">
            <a:avLst/>
          </a:prstGeom>
        </p:spPr>
      </p:pic>
    </p:spTree>
    <p:extLst>
      <p:ext uri="{BB962C8B-B14F-4D97-AF65-F5344CB8AC3E}">
        <p14:creationId xmlns:p14="http://schemas.microsoft.com/office/powerpoint/2010/main" val="4085544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dirty="0"/>
              <a:t>(Think) BACK		 Recalling   </a:t>
            </a:r>
          </a:p>
        </p:txBody>
      </p:sp>
      <p:sp>
        <p:nvSpPr>
          <p:cNvPr id="3" name="TextBox 2"/>
          <p:cNvSpPr txBox="1"/>
          <p:nvPr/>
        </p:nvSpPr>
        <p:spPr>
          <a:xfrm>
            <a:off x="687867" y="1640628"/>
            <a:ext cx="10035802" cy="6924972"/>
          </a:xfrm>
          <a:prstGeom prst="rect">
            <a:avLst/>
          </a:prstGeom>
          <a:noFill/>
        </p:spPr>
        <p:txBody>
          <a:bodyPr wrap="square" rtlCol="0">
            <a:spAutoFit/>
          </a:bodyPr>
          <a:lstStyle/>
          <a:p>
            <a:r>
              <a:rPr lang="en-GB" sz="2400" dirty="0">
                <a:solidFill>
                  <a:srgbClr val="5B9BD5"/>
                </a:solidFill>
              </a:rPr>
              <a:t>Ignoring things you do in school, (Think) BACK and tell your partner:</a:t>
            </a:r>
          </a:p>
          <a:p>
            <a:endParaRPr lang="en-GB" sz="2400" dirty="0">
              <a:solidFill>
                <a:srgbClr val="FF0000"/>
              </a:solidFill>
            </a:endParaRPr>
          </a:p>
          <a:p>
            <a:pPr marL="285750" indent="-285750">
              <a:buFont typeface="Arial"/>
              <a:buChar char="•"/>
            </a:pPr>
            <a:r>
              <a:rPr lang="en-GB" sz="2400" dirty="0">
                <a:solidFill>
                  <a:srgbClr val="FF0000"/>
                </a:solidFill>
              </a:rPr>
              <a:t>Something you do every single day.</a:t>
            </a:r>
          </a:p>
          <a:p>
            <a:pPr marL="285750" indent="-285750">
              <a:buFont typeface="Arial"/>
              <a:buChar char="•"/>
            </a:pPr>
            <a:endParaRPr lang="en-GB" sz="2400" dirty="0">
              <a:solidFill>
                <a:srgbClr val="FF0000"/>
              </a:solidFill>
            </a:endParaRPr>
          </a:p>
          <a:p>
            <a:pPr marL="285750" indent="-285750">
              <a:buFont typeface="Arial"/>
              <a:buChar char="•"/>
            </a:pPr>
            <a:r>
              <a:rPr lang="en-GB" sz="2400" dirty="0">
                <a:solidFill>
                  <a:srgbClr val="5B9BD5"/>
                </a:solidFill>
              </a:rPr>
              <a:t>Something you do just once a week</a:t>
            </a:r>
          </a:p>
          <a:p>
            <a:pPr marL="285750" indent="-285750">
              <a:buFont typeface="Arial"/>
              <a:buChar char="•"/>
            </a:pPr>
            <a:endParaRPr lang="en-GB" sz="2400" dirty="0">
              <a:solidFill>
                <a:srgbClr val="FF0000"/>
              </a:solidFill>
            </a:endParaRPr>
          </a:p>
          <a:p>
            <a:pPr marL="285750" indent="-285750">
              <a:buFont typeface="Arial"/>
              <a:buChar char="•"/>
            </a:pPr>
            <a:r>
              <a:rPr lang="en-GB" sz="2400" dirty="0">
                <a:solidFill>
                  <a:srgbClr val="FF0000"/>
                </a:solidFill>
              </a:rPr>
              <a:t>Something you do just once each year</a:t>
            </a:r>
          </a:p>
          <a:p>
            <a:pPr marL="285750" indent="-285750">
              <a:buFont typeface="Arial"/>
              <a:buChar char="•"/>
            </a:pPr>
            <a:endParaRPr lang="en-GB" sz="2400" dirty="0">
              <a:solidFill>
                <a:srgbClr val="FF0000"/>
              </a:solidFill>
            </a:endParaRPr>
          </a:p>
          <a:p>
            <a:pPr marL="285750" indent="-285750">
              <a:buFont typeface="Arial"/>
              <a:buChar char="•"/>
            </a:pPr>
            <a:r>
              <a:rPr lang="en-GB" sz="2400" dirty="0">
                <a:solidFill>
                  <a:srgbClr val="5B9BD5"/>
                </a:solidFill>
              </a:rPr>
              <a:t>Something you’ve only done once in your whole life</a:t>
            </a:r>
          </a:p>
          <a:p>
            <a:pPr marL="285750" indent="-285750">
              <a:buFont typeface="Arial"/>
              <a:buChar char="•"/>
            </a:pPr>
            <a:endParaRPr lang="en-GB" sz="2400" dirty="0">
              <a:solidFill>
                <a:srgbClr val="FF0000"/>
              </a:solidFill>
            </a:endParaRPr>
          </a:p>
          <a:p>
            <a:r>
              <a:rPr lang="en-GB" sz="2400" dirty="0">
                <a:solidFill>
                  <a:srgbClr val="FF0000"/>
                </a:solidFill>
              </a:rPr>
              <a:t>Now try thinking BACK to something you do every day/week/year that you </a:t>
            </a:r>
            <a:r>
              <a:rPr lang="en-GB" sz="2400" i="1" dirty="0">
                <a:solidFill>
                  <a:srgbClr val="FF0000"/>
                </a:solidFill>
              </a:rPr>
              <a:t>have</a:t>
            </a:r>
            <a:r>
              <a:rPr lang="en-GB" sz="2400" dirty="0">
                <a:solidFill>
                  <a:srgbClr val="FF0000"/>
                </a:solidFill>
              </a:rPr>
              <a:t> to do, something that you </a:t>
            </a:r>
            <a:r>
              <a:rPr lang="en-GB" sz="2400" i="1" dirty="0">
                <a:solidFill>
                  <a:srgbClr val="FF0000"/>
                </a:solidFill>
              </a:rPr>
              <a:t>like</a:t>
            </a:r>
            <a:r>
              <a:rPr lang="en-GB" sz="2400" dirty="0">
                <a:solidFill>
                  <a:srgbClr val="FF0000"/>
                </a:solidFill>
              </a:rPr>
              <a:t> to do and something that you </a:t>
            </a:r>
            <a:r>
              <a:rPr lang="en-GB" sz="2400" i="1" dirty="0">
                <a:solidFill>
                  <a:srgbClr val="FF0000"/>
                </a:solidFill>
              </a:rPr>
              <a:t>would like</a:t>
            </a:r>
            <a:r>
              <a:rPr lang="en-GB" sz="2400" dirty="0">
                <a:solidFill>
                  <a:srgbClr val="FF0000"/>
                </a:solidFill>
              </a:rPr>
              <a:t> to do that you don’t do, or haven’t done, yet.</a:t>
            </a:r>
          </a:p>
          <a:p>
            <a:pPr marL="285750" indent="-285750">
              <a:buFont typeface="Arial"/>
              <a:buChar char="•"/>
            </a:pPr>
            <a:endParaRPr lang="en-GB" sz="2400" dirty="0">
              <a:solidFill>
                <a:srgbClr val="FF0000"/>
              </a:solidFill>
            </a:endParaRPr>
          </a:p>
          <a:p>
            <a:endParaRPr lang="en-GB" sz="2400" dirty="0">
              <a:solidFill>
                <a:srgbClr val="FF0000"/>
              </a:solidFill>
            </a:endParaRPr>
          </a:p>
          <a:p>
            <a:pPr marL="285750" indent="-285750">
              <a:buFont typeface="Arial"/>
              <a:buChar char="•"/>
            </a:pPr>
            <a:endParaRPr lang="en-GB" sz="2400" dirty="0">
              <a:solidFill>
                <a:srgbClr val="FF0000"/>
              </a:solidFill>
            </a:endParaRPr>
          </a:p>
          <a:p>
            <a:endParaRPr lang="en-GB" sz="2400" dirty="0">
              <a:solidFill>
                <a:srgbClr val="FF0000"/>
              </a:solidFill>
            </a:endParaRPr>
          </a:p>
          <a:p>
            <a:pPr marL="285750" indent="-285750">
              <a:buFont typeface="Arial"/>
              <a:buChar char="•"/>
            </a:pPr>
            <a:endParaRPr lang="en-GB" dirty="0">
              <a:solidFill>
                <a:srgbClr val="FF0000"/>
              </a:solidFill>
            </a:endParaRPr>
          </a:p>
          <a:p>
            <a:pPr marL="285750" indent="-285750">
              <a:buFont typeface="Arial"/>
              <a:buChar char="•"/>
            </a:pPr>
            <a:endParaRPr lang="en-GB" dirty="0">
              <a:solidFill>
                <a:srgbClr val="FF0000"/>
              </a:solidFill>
            </a:endParaRPr>
          </a:p>
        </p:txBody>
      </p:sp>
      <p:pic>
        <p:nvPicPr>
          <p:cNvPr id="5" name="Picture 4" descr="A picture containing clipart&#10;&#10;Description automatically generated">
            <a:extLst>
              <a:ext uri="{FF2B5EF4-FFF2-40B4-BE49-F238E27FC236}">
                <a16:creationId xmlns:a16="http://schemas.microsoft.com/office/drawing/2014/main" id="{FAAFFAE0-5E4C-4C93-8C70-193579DBB9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9448" y="225273"/>
            <a:ext cx="683030" cy="856892"/>
          </a:xfrm>
          <a:prstGeom prst="rect">
            <a:avLst/>
          </a:prstGeom>
        </p:spPr>
      </p:pic>
    </p:spTree>
    <p:extLst>
      <p:ext uri="{BB962C8B-B14F-4D97-AF65-F5344CB8AC3E}">
        <p14:creationId xmlns:p14="http://schemas.microsoft.com/office/powerpoint/2010/main" val="130756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9-08-22 at 22.14.5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37" y="1232637"/>
            <a:ext cx="6725756" cy="4200841"/>
          </a:xfrm>
          <a:prstGeom prst="rect">
            <a:avLst/>
          </a:prstGeom>
        </p:spPr>
      </p:pic>
      <p:pic>
        <p:nvPicPr>
          <p:cNvPr id="5" name="Picture 4" descr="Screen Shot 2019-08-22 at 22.14.0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77559" y="652723"/>
            <a:ext cx="3465390" cy="5362912"/>
          </a:xfrm>
          <a:prstGeom prst="rect">
            <a:avLst/>
          </a:prstGeom>
        </p:spPr>
      </p:pic>
    </p:spTree>
    <p:extLst>
      <p:ext uri="{BB962C8B-B14F-4D97-AF65-F5344CB8AC3E}">
        <p14:creationId xmlns:p14="http://schemas.microsoft.com/office/powerpoint/2010/main" val="3187990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dirty="0"/>
              <a:t>CONNECT</a:t>
            </a:r>
          </a:p>
        </p:txBody>
      </p:sp>
      <p:pic>
        <p:nvPicPr>
          <p:cNvPr id="5" name="Picture 4">
            <a:extLst>
              <a:ext uri="{FF2B5EF4-FFF2-40B4-BE49-F238E27FC236}">
                <a16:creationId xmlns:a16="http://schemas.microsoft.com/office/drawing/2014/main" id="{F52AE0C5-C571-4AB1-AF74-C7E0AB3B91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0352" y="189463"/>
            <a:ext cx="527050" cy="850900"/>
          </a:xfrm>
          <a:prstGeom prst="rect">
            <a:avLst/>
          </a:prstGeom>
        </p:spPr>
      </p:pic>
      <p:sp>
        <p:nvSpPr>
          <p:cNvPr id="8" name="TextBox 7"/>
          <p:cNvSpPr txBox="1"/>
          <p:nvPr/>
        </p:nvSpPr>
        <p:spPr>
          <a:xfrm>
            <a:off x="355844" y="1471222"/>
            <a:ext cx="11378956" cy="4524315"/>
          </a:xfrm>
          <a:prstGeom prst="rect">
            <a:avLst/>
          </a:prstGeom>
          <a:noFill/>
        </p:spPr>
        <p:txBody>
          <a:bodyPr wrap="square" rtlCol="0">
            <a:spAutoFit/>
          </a:bodyPr>
          <a:lstStyle/>
          <a:p>
            <a:pPr algn="ctr"/>
            <a:r>
              <a:rPr lang="en-US" sz="2400" dirty="0">
                <a:solidFill>
                  <a:schemeClr val="accent1"/>
                </a:solidFill>
              </a:rPr>
              <a:t>Try these at home.  How many different ways can you </a:t>
            </a:r>
            <a:r>
              <a:rPr lang="en-US" sz="2400" dirty="0">
                <a:solidFill>
                  <a:srgbClr val="FF0000"/>
                </a:solidFill>
              </a:rPr>
              <a:t>CONNECT</a:t>
            </a:r>
            <a:r>
              <a:rPr lang="en-US" sz="2400" dirty="0">
                <a:solidFill>
                  <a:schemeClr val="accent1"/>
                </a:solidFill>
              </a:rPr>
              <a:t>:</a:t>
            </a:r>
          </a:p>
          <a:p>
            <a:endParaRPr lang="en-US" sz="2400" dirty="0">
              <a:solidFill>
                <a:schemeClr val="accent1"/>
              </a:solidFill>
            </a:endParaRPr>
          </a:p>
          <a:p>
            <a:pPr marL="342900" indent="-342900" algn="ctr">
              <a:buFont typeface="Arial"/>
              <a:buChar char="•"/>
            </a:pPr>
            <a:r>
              <a:rPr lang="en-US" sz="2400" dirty="0">
                <a:solidFill>
                  <a:srgbClr val="FF0000"/>
                </a:solidFill>
              </a:rPr>
              <a:t>Birthdays and Christmas</a:t>
            </a:r>
          </a:p>
          <a:p>
            <a:pPr marL="342900" indent="-342900" algn="ctr">
              <a:buFont typeface="Arial"/>
              <a:buChar char="•"/>
            </a:pPr>
            <a:endParaRPr lang="en-US" sz="2400" dirty="0">
              <a:solidFill>
                <a:schemeClr val="accent1"/>
              </a:solidFill>
            </a:endParaRPr>
          </a:p>
          <a:p>
            <a:pPr marL="342900" indent="-342900" algn="ctr">
              <a:buFont typeface="Arial"/>
              <a:buChar char="•"/>
            </a:pPr>
            <a:r>
              <a:rPr lang="en-US" sz="2400" dirty="0">
                <a:solidFill>
                  <a:schemeClr val="accent1"/>
                </a:solidFill>
              </a:rPr>
              <a:t>Beds and sofas</a:t>
            </a:r>
          </a:p>
          <a:p>
            <a:pPr marL="342900" indent="-342900" algn="ctr">
              <a:buFont typeface="Arial"/>
              <a:buChar char="•"/>
            </a:pPr>
            <a:endParaRPr lang="en-US" sz="2400" dirty="0">
              <a:solidFill>
                <a:srgbClr val="FF0000"/>
              </a:solidFill>
            </a:endParaRPr>
          </a:p>
          <a:p>
            <a:pPr marL="342900" indent="-342900" algn="ctr">
              <a:buFont typeface="Arial"/>
              <a:buChar char="•"/>
            </a:pPr>
            <a:r>
              <a:rPr lang="en-US" sz="2400" dirty="0">
                <a:solidFill>
                  <a:srgbClr val="FF0000"/>
                </a:solidFill>
              </a:rPr>
              <a:t>Birds and aeroplanes</a:t>
            </a:r>
          </a:p>
          <a:p>
            <a:pPr marL="342900" indent="-342900" algn="ctr">
              <a:buFont typeface="Arial"/>
              <a:buChar char="•"/>
            </a:pPr>
            <a:endParaRPr lang="en-US" sz="2400" dirty="0">
              <a:solidFill>
                <a:srgbClr val="FF0000"/>
              </a:solidFill>
            </a:endParaRPr>
          </a:p>
          <a:p>
            <a:pPr marL="342900" indent="-342900" algn="ctr">
              <a:buFont typeface="Arial"/>
              <a:buChar char="•"/>
            </a:pPr>
            <a:r>
              <a:rPr lang="en-US" sz="2400" dirty="0">
                <a:solidFill>
                  <a:schemeClr val="accent1"/>
                </a:solidFill>
              </a:rPr>
              <a:t>Televisions and computers</a:t>
            </a:r>
          </a:p>
          <a:p>
            <a:pPr marL="342900" indent="-342900" algn="ctr">
              <a:buFont typeface="Arial"/>
              <a:buChar char="•"/>
            </a:pPr>
            <a:endParaRPr lang="en-US" sz="2400" dirty="0">
              <a:solidFill>
                <a:srgbClr val="FF0000"/>
              </a:solidFill>
            </a:endParaRPr>
          </a:p>
          <a:p>
            <a:pPr marL="342900" indent="-342900" algn="ctr">
              <a:buFont typeface="Arial"/>
              <a:buChar char="•"/>
            </a:pPr>
            <a:r>
              <a:rPr lang="en-US" sz="2400" dirty="0">
                <a:solidFill>
                  <a:srgbClr val="FF0000"/>
                </a:solidFill>
              </a:rPr>
              <a:t>Space rockets and frogs</a:t>
            </a:r>
          </a:p>
          <a:p>
            <a:endParaRPr lang="en-US" sz="2400" dirty="0">
              <a:solidFill>
                <a:srgbClr val="FF0000"/>
              </a:solidFill>
            </a:endParaRPr>
          </a:p>
        </p:txBody>
      </p:sp>
    </p:spTree>
    <p:extLst>
      <p:ext uri="{BB962C8B-B14F-4D97-AF65-F5344CB8AC3E}">
        <p14:creationId xmlns:p14="http://schemas.microsoft.com/office/powerpoint/2010/main" val="210320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9-08-22 at 22.19.2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063" y="934247"/>
            <a:ext cx="5919739" cy="4696575"/>
          </a:xfrm>
          <a:prstGeom prst="rect">
            <a:avLst/>
          </a:prstGeom>
        </p:spPr>
      </p:pic>
      <p:pic>
        <p:nvPicPr>
          <p:cNvPr id="5" name="Picture 4" descr="Screen Shot 2019-08-22 at 22.1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0640" y="1620005"/>
            <a:ext cx="5441644" cy="3308979"/>
          </a:xfrm>
          <a:prstGeom prst="rect">
            <a:avLst/>
          </a:prstGeom>
        </p:spPr>
      </p:pic>
    </p:spTree>
    <p:extLst>
      <p:ext uri="{BB962C8B-B14F-4D97-AF65-F5344CB8AC3E}">
        <p14:creationId xmlns:p14="http://schemas.microsoft.com/office/powerpoint/2010/main" val="145083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37260" y="928423"/>
            <a:ext cx="10776980" cy="5444359"/>
          </a:xfrm>
          <a:prstGeom prst="rect">
            <a:avLst/>
          </a:prstGeom>
          <a:solidFill>
            <a:srgbClr val="DDDDDD"/>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These slides are a small subset (5%) of the full range of our Thinking Moves resources.</a:t>
            </a:r>
          </a:p>
          <a:p>
            <a:pPr algn="ctr"/>
            <a:endParaRPr lang="en-GB" sz="3200" dirty="0">
              <a:solidFill>
                <a:schemeClr val="tx1"/>
              </a:solidFill>
            </a:endParaRPr>
          </a:p>
          <a:p>
            <a:pPr algn="ctr"/>
            <a:r>
              <a:rPr lang="en-GB" sz="3200" dirty="0">
                <a:solidFill>
                  <a:schemeClr val="tx1"/>
                </a:solidFill>
              </a:rPr>
              <a:t>The Thinking Moves Calendar and our premium resources cover all 26 Thinking Moves in detail with activities, exercises and curriculum suggestions for all age ranges.</a:t>
            </a:r>
          </a:p>
          <a:p>
            <a:pPr algn="ctr"/>
            <a:endParaRPr lang="en-GB" sz="3200" dirty="0">
              <a:solidFill>
                <a:schemeClr val="tx1"/>
              </a:solidFill>
            </a:endParaRPr>
          </a:p>
          <a:p>
            <a:pPr algn="ctr"/>
            <a:r>
              <a:rPr lang="en-GB" sz="3200" dirty="0">
                <a:solidFill>
                  <a:schemeClr val="tx1"/>
                </a:solidFill>
              </a:rPr>
              <a:t>Please go to </a:t>
            </a:r>
            <a:r>
              <a:rPr lang="en-GB" sz="3200" dirty="0">
                <a:hlinkClick r:id="rId3"/>
              </a:rPr>
              <a:t>https://dialogueworks.co.uk/thinking-moves-a-z-premium-resources/</a:t>
            </a:r>
            <a:r>
              <a:rPr lang="en-GB" sz="3200" dirty="0"/>
              <a:t> </a:t>
            </a:r>
            <a:r>
              <a:rPr lang="en-GB" sz="3200" dirty="0">
                <a:solidFill>
                  <a:schemeClr val="tx1"/>
                </a:solidFill>
              </a:rPr>
              <a:t>to access the full set of resources.</a:t>
            </a:r>
          </a:p>
          <a:p>
            <a:pPr algn="ctr"/>
            <a:r>
              <a:rPr lang="en-GB" sz="3200" dirty="0">
                <a:solidFill>
                  <a:schemeClr val="tx1"/>
                </a:solidFill>
              </a:rPr>
              <a:t> </a:t>
            </a:r>
          </a:p>
        </p:txBody>
      </p:sp>
      <p:sp>
        <p:nvSpPr>
          <p:cNvPr id="2" name="Slide Number Placeholder 1"/>
          <p:cNvSpPr>
            <a:spLocks noGrp="1"/>
          </p:cNvSpPr>
          <p:nvPr>
            <p:ph type="sldNum" sz="quarter" idx="12"/>
          </p:nvPr>
        </p:nvSpPr>
        <p:spPr/>
        <p:txBody>
          <a:bodyPr/>
          <a:lstStyle/>
          <a:p>
            <a:fld id="{B961A112-48C3-44F8-A416-67E2EC1C228C}" type="slidenum">
              <a:rPr lang="en-GB" smtClean="0"/>
              <a:t>3</a:t>
            </a:fld>
            <a:endParaRPr lang="en-GB"/>
          </a:p>
        </p:txBody>
      </p:sp>
    </p:spTree>
    <p:extLst>
      <p:ext uri="{BB962C8B-B14F-4D97-AF65-F5344CB8AC3E}">
        <p14:creationId xmlns:p14="http://schemas.microsoft.com/office/powerpoint/2010/main" val="42920304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2117" y="1479176"/>
            <a:ext cx="184666" cy="461665"/>
          </a:xfrm>
          <a:prstGeom prst="rect">
            <a:avLst/>
          </a:prstGeom>
          <a:noFill/>
        </p:spPr>
        <p:txBody>
          <a:bodyPr wrap="none" rtlCol="0">
            <a:spAutoFit/>
          </a:bodyPr>
          <a:lstStyle/>
          <a:p>
            <a:r>
              <a:rPr lang="en-US" sz="2400" dirty="0">
                <a:solidFill>
                  <a:schemeClr val="accent1"/>
                </a:solidFill>
              </a:rPr>
              <a:t> </a:t>
            </a:r>
          </a:p>
        </p:txBody>
      </p:sp>
      <p:sp>
        <p:nvSpPr>
          <p:cNvPr id="14" name="Text Placeholder 1"/>
          <p:cNvSpPr>
            <a:spLocks noGrp="1"/>
          </p:cNvSpPr>
          <p:nvPr>
            <p:ph type="body" sz="quarter" idx="13"/>
          </p:nvPr>
        </p:nvSpPr>
        <p:spPr>
          <a:xfrm>
            <a:off x="661109" y="290248"/>
            <a:ext cx="8953500" cy="638175"/>
          </a:xfrm>
        </p:spPr>
        <p:txBody>
          <a:bodyPr/>
          <a:lstStyle/>
          <a:p>
            <a:r>
              <a:rPr lang="en-GB" dirty="0"/>
              <a:t>DIVIDE</a:t>
            </a:r>
          </a:p>
        </p:txBody>
      </p:sp>
      <p:pic>
        <p:nvPicPr>
          <p:cNvPr id="15" name="Picture 14">
            <a:extLst>
              <a:ext uri="{FF2B5EF4-FFF2-40B4-BE49-F238E27FC236}">
                <a16:creationId xmlns:a16="http://schemas.microsoft.com/office/drawing/2014/main" id="{37EC3303-34A1-493B-AFE2-17BD3C1C49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1037" y="213260"/>
            <a:ext cx="1342036" cy="792286"/>
          </a:xfrm>
          <a:prstGeom prst="rect">
            <a:avLst/>
          </a:prstGeom>
        </p:spPr>
      </p:pic>
      <p:sp>
        <p:nvSpPr>
          <p:cNvPr id="2" name="TextBox 1"/>
          <p:cNvSpPr txBox="1"/>
          <p:nvPr/>
        </p:nvSpPr>
        <p:spPr>
          <a:xfrm>
            <a:off x="787400" y="1346200"/>
            <a:ext cx="10439400" cy="5632310"/>
          </a:xfrm>
          <a:prstGeom prst="rect">
            <a:avLst/>
          </a:prstGeom>
          <a:noFill/>
        </p:spPr>
        <p:txBody>
          <a:bodyPr wrap="square" rtlCol="0">
            <a:spAutoFit/>
          </a:bodyPr>
          <a:lstStyle/>
          <a:p>
            <a:pPr algn="ctr"/>
            <a:r>
              <a:rPr lang="en-US" sz="2400" dirty="0">
                <a:solidFill>
                  <a:srgbClr val="FF0000"/>
                </a:solidFill>
              </a:rPr>
              <a:t>Word play</a:t>
            </a:r>
          </a:p>
          <a:p>
            <a:pPr algn="ctr"/>
            <a:endParaRPr lang="en-US" sz="2400" dirty="0">
              <a:solidFill>
                <a:srgbClr val="FF0000"/>
              </a:solidFill>
            </a:endParaRPr>
          </a:p>
          <a:p>
            <a:r>
              <a:rPr lang="en-US" sz="2400" dirty="0">
                <a:solidFill>
                  <a:schemeClr val="accent1"/>
                </a:solidFill>
              </a:rPr>
              <a:t>What is the difference between the word ‘play’ in each of these sentences?</a:t>
            </a:r>
          </a:p>
          <a:p>
            <a:endParaRPr lang="en-US" sz="2400" dirty="0">
              <a:solidFill>
                <a:srgbClr val="FF0000"/>
              </a:solidFill>
            </a:endParaRPr>
          </a:p>
          <a:p>
            <a:pPr marL="342900" indent="-342900">
              <a:buFont typeface="Arial"/>
              <a:buChar char="•"/>
            </a:pPr>
            <a:r>
              <a:rPr lang="en-US" sz="2400" dirty="0">
                <a:solidFill>
                  <a:srgbClr val="FF0000"/>
                </a:solidFill>
              </a:rPr>
              <a:t>I’m going to play with my friend</a:t>
            </a:r>
          </a:p>
          <a:p>
            <a:pPr marL="342900" indent="-342900">
              <a:buFont typeface="Arial"/>
              <a:buChar char="•"/>
            </a:pPr>
            <a:r>
              <a:rPr lang="en-US" sz="2400" dirty="0">
                <a:solidFill>
                  <a:srgbClr val="5B9BD5"/>
                </a:solidFill>
              </a:rPr>
              <a:t>Listen, I’m going to play you a song</a:t>
            </a:r>
          </a:p>
          <a:p>
            <a:pPr marL="342900" indent="-342900">
              <a:buFont typeface="Arial"/>
              <a:buChar char="•"/>
            </a:pPr>
            <a:r>
              <a:rPr lang="en-US" sz="2400" dirty="0">
                <a:solidFill>
                  <a:srgbClr val="FF0000"/>
                </a:solidFill>
              </a:rPr>
              <a:t>I play the trumpet</a:t>
            </a:r>
          </a:p>
          <a:p>
            <a:pPr marL="342900" indent="-342900">
              <a:buFont typeface="Arial"/>
              <a:buChar char="•"/>
            </a:pPr>
            <a:r>
              <a:rPr lang="en-US" sz="2400" dirty="0">
                <a:solidFill>
                  <a:srgbClr val="5B9BD5"/>
                </a:solidFill>
              </a:rPr>
              <a:t>I’ll play about with these suggestions and see what I come up with</a:t>
            </a:r>
          </a:p>
          <a:p>
            <a:pPr marL="342900" indent="-342900">
              <a:buFont typeface="Arial"/>
              <a:buChar char="•"/>
            </a:pPr>
            <a:r>
              <a:rPr lang="en-US" sz="2400" dirty="0">
                <a:solidFill>
                  <a:srgbClr val="FF0000"/>
                </a:solidFill>
              </a:rPr>
              <a:t>I went to see a play yesterday</a:t>
            </a:r>
          </a:p>
          <a:p>
            <a:pPr marL="342900" indent="-342900">
              <a:buFont typeface="Arial"/>
              <a:buChar char="•"/>
            </a:pPr>
            <a:r>
              <a:rPr lang="en-US" sz="2400" dirty="0">
                <a:solidFill>
                  <a:srgbClr val="5B9BD5"/>
                </a:solidFill>
              </a:rPr>
              <a:t>Manchester United are going to play Liverpool on Saturday</a:t>
            </a:r>
          </a:p>
          <a:p>
            <a:pPr marL="342900" indent="-342900">
              <a:buFont typeface="Arial"/>
              <a:buChar char="•"/>
            </a:pPr>
            <a:r>
              <a:rPr lang="en-US" sz="2400" dirty="0">
                <a:solidFill>
                  <a:srgbClr val="FF0000"/>
                </a:solidFill>
              </a:rPr>
              <a:t>I’d like you to play your part in this next activity</a:t>
            </a:r>
          </a:p>
          <a:p>
            <a:pPr marL="342900" indent="-342900">
              <a:buFont typeface="Arial"/>
              <a:buChar char="•"/>
            </a:pPr>
            <a:endParaRPr lang="en-US" sz="2400" dirty="0">
              <a:solidFill>
                <a:srgbClr val="FF0000"/>
              </a:solidFill>
            </a:endParaRPr>
          </a:p>
          <a:p>
            <a:r>
              <a:rPr lang="en-US" sz="2400" dirty="0">
                <a:solidFill>
                  <a:srgbClr val="5B9BD5"/>
                </a:solidFill>
              </a:rPr>
              <a:t>Try using a different word to ‘play’ in each of the sentences to help.  Can you list all the different meanings of play?</a:t>
            </a:r>
          </a:p>
          <a:p>
            <a:pPr marL="342900" indent="-342900">
              <a:buFont typeface="Arial"/>
              <a:buChar char="•"/>
            </a:pPr>
            <a:endParaRPr lang="en-US" sz="2400" dirty="0">
              <a:solidFill>
                <a:srgbClr val="FF0000"/>
              </a:solidFill>
            </a:endParaRPr>
          </a:p>
        </p:txBody>
      </p:sp>
    </p:spTree>
    <p:extLst>
      <p:ext uri="{BB962C8B-B14F-4D97-AF65-F5344CB8AC3E}">
        <p14:creationId xmlns:p14="http://schemas.microsoft.com/office/powerpoint/2010/main" val="1081129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9-11-17 at 21.31.4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flipH="1">
            <a:off x="7929512" y="959755"/>
            <a:ext cx="2986165" cy="4602530"/>
          </a:xfrm>
          <a:prstGeom prst="rect">
            <a:avLst/>
          </a:prstGeom>
        </p:spPr>
      </p:pic>
      <p:sp>
        <p:nvSpPr>
          <p:cNvPr id="4" name="TextBox 3"/>
          <p:cNvSpPr txBox="1"/>
          <p:nvPr/>
        </p:nvSpPr>
        <p:spPr>
          <a:xfrm>
            <a:off x="328480" y="1926588"/>
            <a:ext cx="6832337" cy="3170099"/>
          </a:xfrm>
          <a:prstGeom prst="rect">
            <a:avLst/>
          </a:prstGeom>
          <a:noFill/>
        </p:spPr>
        <p:txBody>
          <a:bodyPr wrap="square" rtlCol="0">
            <a:spAutoFit/>
          </a:bodyPr>
          <a:lstStyle/>
          <a:p>
            <a:pPr algn="ctr"/>
            <a:r>
              <a:rPr lang="en-US" sz="3200" dirty="0">
                <a:solidFill>
                  <a:srgbClr val="C00000"/>
                </a:solidFill>
                <a:latin typeface="Avenir Black"/>
                <a:cs typeface="Avenir Black"/>
              </a:rPr>
              <a:t>NOTICE</a:t>
            </a:r>
          </a:p>
          <a:p>
            <a:pPr algn="ctr"/>
            <a:endParaRPr lang="en-US" sz="2400" dirty="0">
              <a:solidFill>
                <a:srgbClr val="C00000"/>
              </a:solidFill>
              <a:latin typeface="Avenir Black"/>
              <a:cs typeface="Avenir Black"/>
            </a:endParaRPr>
          </a:p>
          <a:p>
            <a:pPr algn="ctr"/>
            <a:r>
              <a:rPr lang="en-US" sz="8000" b="1" dirty="0">
                <a:solidFill>
                  <a:srgbClr val="C00000"/>
                </a:solidFill>
                <a:latin typeface="Avenir Black"/>
                <a:cs typeface="Avenir Black"/>
              </a:rPr>
              <a:t>LISTEN/LOOK</a:t>
            </a:r>
          </a:p>
          <a:p>
            <a:pPr algn="ctr"/>
            <a:endParaRPr lang="en-US" sz="3200" dirty="0">
              <a:solidFill>
                <a:srgbClr val="C00000"/>
              </a:solidFill>
              <a:latin typeface="Avenir Black"/>
              <a:cs typeface="Avenir Black"/>
            </a:endParaRPr>
          </a:p>
          <a:p>
            <a:pPr algn="ctr"/>
            <a:r>
              <a:rPr lang="en-US" sz="3200" dirty="0">
                <a:solidFill>
                  <a:srgbClr val="C00000"/>
                </a:solidFill>
                <a:latin typeface="Avenir Black"/>
                <a:cs typeface="Avenir Black"/>
              </a:rPr>
              <a:t>GATHER</a:t>
            </a:r>
          </a:p>
        </p:txBody>
      </p:sp>
    </p:spTree>
    <p:extLst>
      <p:ext uri="{BB962C8B-B14F-4D97-AF65-F5344CB8AC3E}">
        <p14:creationId xmlns:p14="http://schemas.microsoft.com/office/powerpoint/2010/main" val="3890470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1"/>
          <p:cNvSpPr>
            <a:spLocks noGrp="1"/>
          </p:cNvSpPr>
          <p:nvPr>
            <p:ph type="body" sz="quarter" idx="13"/>
          </p:nvPr>
        </p:nvSpPr>
        <p:spPr>
          <a:xfrm>
            <a:off x="620576" y="276738"/>
            <a:ext cx="9735500" cy="638175"/>
          </a:xfrm>
        </p:spPr>
        <p:txBody>
          <a:bodyPr>
            <a:normAutofit/>
          </a:bodyPr>
          <a:lstStyle/>
          <a:p>
            <a:r>
              <a:rPr lang="en-GB" dirty="0"/>
              <a:t>LISTEN/LOOK 			Immediate practice activity</a:t>
            </a:r>
          </a:p>
        </p:txBody>
      </p:sp>
      <p:sp>
        <p:nvSpPr>
          <p:cNvPr id="14" name="TextBox 13"/>
          <p:cNvSpPr txBox="1"/>
          <p:nvPr/>
        </p:nvSpPr>
        <p:spPr>
          <a:xfrm>
            <a:off x="260530" y="1188449"/>
            <a:ext cx="11931471" cy="5262979"/>
          </a:xfrm>
          <a:prstGeom prst="rect">
            <a:avLst/>
          </a:prstGeom>
          <a:noFill/>
        </p:spPr>
        <p:txBody>
          <a:bodyPr wrap="square" rtlCol="0">
            <a:spAutoFit/>
          </a:bodyPr>
          <a:lstStyle/>
          <a:p>
            <a:r>
              <a:rPr lang="en-US" sz="2400" dirty="0">
                <a:solidFill>
                  <a:schemeClr val="accent1"/>
                </a:solidFill>
              </a:rPr>
              <a:t>This tells me that</a:t>
            </a:r>
            <a:r>
              <a:rPr lang="mr-IN" sz="2400" dirty="0">
                <a:solidFill>
                  <a:schemeClr val="accent1"/>
                </a:solidFill>
              </a:rPr>
              <a:t>…</a:t>
            </a:r>
            <a:endParaRPr lang="en-US" sz="2400" dirty="0">
              <a:solidFill>
                <a:schemeClr val="accent1"/>
              </a:solidFill>
            </a:endParaRPr>
          </a:p>
          <a:p>
            <a:endParaRPr lang="en-US" sz="2400" dirty="0">
              <a:solidFill>
                <a:schemeClr val="accent1"/>
              </a:solidFill>
            </a:endParaRPr>
          </a:p>
          <a:p>
            <a:r>
              <a:rPr lang="en-US" sz="2400" dirty="0">
                <a:solidFill>
                  <a:srgbClr val="FF0000"/>
                </a:solidFill>
              </a:rPr>
              <a:t>We often use our senses without even thinking about it but the Thinking Move LISTEN/LOOK  asks us to use them </a:t>
            </a:r>
            <a:r>
              <a:rPr lang="en-US" sz="2400" i="1" dirty="0">
                <a:solidFill>
                  <a:srgbClr val="FF0000"/>
                </a:solidFill>
              </a:rPr>
              <a:t>deliberately</a:t>
            </a:r>
            <a:r>
              <a:rPr lang="en-US" sz="2400" dirty="0">
                <a:solidFill>
                  <a:srgbClr val="FF0000"/>
                </a:solidFill>
              </a:rPr>
              <a:t> and to think about what they are telling us.</a:t>
            </a:r>
          </a:p>
          <a:p>
            <a:endParaRPr lang="en-US" sz="2400" dirty="0">
              <a:solidFill>
                <a:srgbClr val="FF0000"/>
              </a:solidFill>
            </a:endParaRPr>
          </a:p>
          <a:p>
            <a:r>
              <a:rPr lang="en-US" sz="2400" dirty="0">
                <a:solidFill>
                  <a:schemeClr val="accent1"/>
                </a:solidFill>
              </a:rPr>
              <a:t>As you walk around school today, or at home, pick one of your senses and try to work out what it is telling you.</a:t>
            </a:r>
          </a:p>
          <a:p>
            <a:endParaRPr lang="en-US" sz="2400" dirty="0">
              <a:solidFill>
                <a:srgbClr val="FF0000"/>
              </a:solidFill>
            </a:endParaRPr>
          </a:p>
          <a:p>
            <a:r>
              <a:rPr lang="en-US" sz="2400" dirty="0">
                <a:solidFill>
                  <a:srgbClr val="FF0000"/>
                </a:solidFill>
              </a:rPr>
              <a:t>For example, if you pick your sense of smell (but not your nose!), and you smell food, what does that tell you?  If you smell no food, what does that tell you?  </a:t>
            </a:r>
          </a:p>
          <a:p>
            <a:endParaRPr lang="en-US" sz="2400" dirty="0">
              <a:solidFill>
                <a:srgbClr val="FF0000"/>
              </a:solidFill>
            </a:endParaRPr>
          </a:p>
          <a:p>
            <a:r>
              <a:rPr lang="en-US" sz="2400" dirty="0">
                <a:solidFill>
                  <a:srgbClr val="5B9BD5"/>
                </a:solidFill>
              </a:rPr>
              <a:t>Try feeling inside your bag.  What is your sense of touch telling you?</a:t>
            </a:r>
          </a:p>
          <a:p>
            <a:endParaRPr lang="en-US" sz="2400" dirty="0">
              <a:solidFill>
                <a:srgbClr val="FF0000"/>
              </a:solidFill>
            </a:endParaRPr>
          </a:p>
          <a:p>
            <a:r>
              <a:rPr lang="en-US" sz="2400" dirty="0">
                <a:solidFill>
                  <a:srgbClr val="FF0000"/>
                </a:solidFill>
              </a:rPr>
              <a:t>Listen to the sounds around you.  What is your sense of hearing telling you?</a:t>
            </a:r>
          </a:p>
        </p:txBody>
      </p:sp>
      <p:pic>
        <p:nvPicPr>
          <p:cNvPr id="6" name="Picture 5" descr="Screen Shot 2019-11-17 at 21.31.49.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flipH="1">
            <a:off x="3694431" y="71077"/>
            <a:ext cx="655011" cy="1009558"/>
          </a:xfrm>
          <a:prstGeom prst="rect">
            <a:avLst/>
          </a:prstGeom>
        </p:spPr>
      </p:pic>
    </p:spTree>
    <p:extLst>
      <p:ext uri="{BB962C8B-B14F-4D97-AF65-F5344CB8AC3E}">
        <p14:creationId xmlns:p14="http://schemas.microsoft.com/office/powerpoint/2010/main" val="1955074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20-04-13 at 15.06.1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367153" y="939727"/>
            <a:ext cx="4173599" cy="4944957"/>
          </a:xfrm>
          <a:prstGeom prst="rect">
            <a:avLst/>
          </a:prstGeom>
        </p:spPr>
      </p:pic>
      <p:pic>
        <p:nvPicPr>
          <p:cNvPr id="5" name="Picture 4" descr="Screen Shot 2020-04-13 at 15.07.59.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7450036" y="516969"/>
            <a:ext cx="3222669" cy="5442256"/>
          </a:xfrm>
          <a:prstGeom prst="rect">
            <a:avLst/>
          </a:prstGeom>
        </p:spPr>
      </p:pic>
    </p:spTree>
    <p:extLst>
      <p:ext uri="{BB962C8B-B14F-4D97-AF65-F5344CB8AC3E}">
        <p14:creationId xmlns:p14="http://schemas.microsoft.com/office/powerpoint/2010/main" val="36269142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1"/>
          <p:cNvSpPr>
            <a:spLocks noGrp="1"/>
          </p:cNvSpPr>
          <p:nvPr>
            <p:ph type="body" sz="quarter" idx="13"/>
          </p:nvPr>
        </p:nvSpPr>
        <p:spPr>
          <a:xfrm>
            <a:off x="620576" y="276738"/>
            <a:ext cx="8953500" cy="638175"/>
          </a:xfrm>
        </p:spPr>
        <p:txBody>
          <a:bodyPr/>
          <a:lstStyle/>
          <a:p>
            <a:r>
              <a:rPr lang="en-GB" dirty="0"/>
              <a:t>ZOOM			Immediate practice activity</a:t>
            </a:r>
          </a:p>
        </p:txBody>
      </p:sp>
      <p:pic>
        <p:nvPicPr>
          <p:cNvPr id="9" name="Picture 8" descr="Screen Shot 2020-04-13 at 15.07.59.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5400000">
            <a:off x="2562638" y="-176763"/>
            <a:ext cx="904457" cy="1527395"/>
          </a:xfrm>
          <a:prstGeom prst="rect">
            <a:avLst/>
          </a:prstGeom>
        </p:spPr>
      </p:pic>
      <p:sp>
        <p:nvSpPr>
          <p:cNvPr id="2" name="TextBox 1"/>
          <p:cNvSpPr txBox="1"/>
          <p:nvPr/>
        </p:nvSpPr>
        <p:spPr>
          <a:xfrm>
            <a:off x="262782" y="1379263"/>
            <a:ext cx="6679048" cy="5632310"/>
          </a:xfrm>
          <a:prstGeom prst="rect">
            <a:avLst/>
          </a:prstGeom>
          <a:noFill/>
        </p:spPr>
        <p:txBody>
          <a:bodyPr wrap="square" rtlCol="0">
            <a:spAutoFit/>
          </a:bodyPr>
          <a:lstStyle/>
          <a:p>
            <a:r>
              <a:rPr lang="en-US" sz="2400" dirty="0">
                <a:solidFill>
                  <a:srgbClr val="FF0000"/>
                </a:solidFill>
              </a:rPr>
              <a:t>We use both ZOOM (in) and ZOOM (out) every day, often without even realising it.  Take a look at this magazine cover.  </a:t>
            </a:r>
          </a:p>
          <a:p>
            <a:endParaRPr lang="en-US" sz="2400" dirty="0">
              <a:solidFill>
                <a:srgbClr val="FF0000"/>
              </a:solidFill>
            </a:endParaRPr>
          </a:p>
          <a:p>
            <a:r>
              <a:rPr lang="en-US" sz="2400" dirty="0">
                <a:solidFill>
                  <a:schemeClr val="accent1"/>
                </a:solidFill>
              </a:rPr>
              <a:t>Do you find yourself zooming out to look at the whole page and then zooming in on particular details?  </a:t>
            </a:r>
          </a:p>
          <a:p>
            <a:endParaRPr lang="en-US" sz="2400" dirty="0">
              <a:solidFill>
                <a:srgbClr val="FF0000"/>
              </a:solidFill>
            </a:endParaRPr>
          </a:p>
          <a:p>
            <a:r>
              <a:rPr lang="en-US" sz="2400" dirty="0">
                <a:solidFill>
                  <a:srgbClr val="FF0000"/>
                </a:solidFill>
              </a:rPr>
              <a:t>Try zooming out even further.  What do you think the ‘big picture’ message of this magazine might be?</a:t>
            </a:r>
          </a:p>
          <a:p>
            <a:endParaRPr lang="en-US" sz="2400" dirty="0">
              <a:solidFill>
                <a:srgbClr val="FF0000"/>
              </a:solidFill>
            </a:endParaRPr>
          </a:p>
          <a:p>
            <a:r>
              <a:rPr lang="en-US" sz="2400" dirty="0">
                <a:solidFill>
                  <a:srgbClr val="5B9BD5"/>
                </a:solidFill>
              </a:rPr>
              <a:t>Look at other magazines or books you read </a:t>
            </a:r>
            <a:r>
              <a:rPr lang="mr-IN" sz="2400" dirty="0">
                <a:solidFill>
                  <a:srgbClr val="5B9BD5"/>
                </a:solidFill>
              </a:rPr>
              <a:t>–</a:t>
            </a:r>
            <a:r>
              <a:rPr lang="en-US" sz="2400" dirty="0">
                <a:solidFill>
                  <a:srgbClr val="5B9BD5"/>
                </a:solidFill>
              </a:rPr>
              <a:t> what are their ‘big pictures’?</a:t>
            </a:r>
          </a:p>
          <a:p>
            <a:endParaRPr lang="en-US" sz="2400" dirty="0">
              <a:solidFill>
                <a:srgbClr val="FF0000"/>
              </a:solidFill>
            </a:endParaRPr>
          </a:p>
        </p:txBody>
      </p:sp>
      <p:pic>
        <p:nvPicPr>
          <p:cNvPr id="5" name="Picture 4" descr="Eco Kid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14301" y="982258"/>
            <a:ext cx="3953942" cy="5604012"/>
          </a:xfrm>
          <a:prstGeom prst="rect">
            <a:avLst/>
          </a:prstGeom>
        </p:spPr>
      </p:pic>
    </p:spTree>
    <p:extLst>
      <p:ext uri="{BB962C8B-B14F-4D97-AF65-F5344CB8AC3E}">
        <p14:creationId xmlns:p14="http://schemas.microsoft.com/office/powerpoint/2010/main" val="1899474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61109" y="335218"/>
            <a:ext cx="8953500" cy="638175"/>
          </a:xfrm>
        </p:spPr>
        <p:txBody>
          <a:bodyPr/>
          <a:lstStyle/>
          <a:p>
            <a:r>
              <a:rPr lang="en-GB" dirty="0">
                <a:cs typeface="Arial" panose="020B0604020202020204" pitchFamily="34" charset="0"/>
              </a:rPr>
              <a:t>Thinking Moves A – Z: what?</a:t>
            </a:r>
          </a:p>
        </p:txBody>
      </p:sp>
      <p:pic>
        <p:nvPicPr>
          <p:cNvPr id="3" name="Picture 2">
            <a:extLst>
              <a:ext uri="{FF2B5EF4-FFF2-40B4-BE49-F238E27FC236}">
                <a16:creationId xmlns:a16="http://schemas.microsoft.com/office/drawing/2014/main" id="{F349C623-8632-44B9-919F-BB4F281637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786" y="2393138"/>
            <a:ext cx="1838325" cy="2171700"/>
          </a:xfrm>
          <a:prstGeom prst="rect">
            <a:avLst/>
          </a:prstGeom>
        </p:spPr>
      </p:pic>
      <p:sp>
        <p:nvSpPr>
          <p:cNvPr id="4" name="TextBox 3">
            <a:extLst>
              <a:ext uri="{FF2B5EF4-FFF2-40B4-BE49-F238E27FC236}">
                <a16:creationId xmlns:a16="http://schemas.microsoft.com/office/drawing/2014/main" id="{5BCC8AF0-9AD2-46FD-B923-4A0E50A328A2}"/>
              </a:ext>
            </a:extLst>
          </p:cNvPr>
          <p:cNvSpPr txBox="1"/>
          <p:nvPr/>
        </p:nvSpPr>
        <p:spPr>
          <a:xfrm>
            <a:off x="2644330" y="2482626"/>
            <a:ext cx="2066591" cy="1938992"/>
          </a:xfrm>
          <a:prstGeom prst="rect">
            <a:avLst/>
          </a:prstGeom>
          <a:noFill/>
        </p:spPr>
        <p:txBody>
          <a:bodyPr wrap="none" rtlCol="0">
            <a:spAutoFit/>
          </a:bodyPr>
          <a:lstStyle/>
          <a:p>
            <a:r>
              <a:rPr lang="en-GB" sz="4000" dirty="0"/>
              <a:t>Thinking </a:t>
            </a:r>
          </a:p>
          <a:p>
            <a:r>
              <a:rPr lang="en-GB" sz="4000" dirty="0"/>
              <a:t>Moves </a:t>
            </a:r>
          </a:p>
          <a:p>
            <a:r>
              <a:rPr lang="en-GB" sz="4000" dirty="0"/>
              <a:t>A - Z</a:t>
            </a:r>
          </a:p>
        </p:txBody>
      </p:sp>
      <p:sp>
        <p:nvSpPr>
          <p:cNvPr id="5" name="Right Arrow 6">
            <a:extLst>
              <a:ext uri="{FF2B5EF4-FFF2-40B4-BE49-F238E27FC236}">
                <a16:creationId xmlns:a16="http://schemas.microsoft.com/office/drawing/2014/main" id="{D25D0EA3-A0D0-49D9-B65E-700A6320C91C}"/>
              </a:ext>
            </a:extLst>
          </p:cNvPr>
          <p:cNvSpPr/>
          <p:nvPr/>
        </p:nvSpPr>
        <p:spPr>
          <a:xfrm>
            <a:off x="5137203" y="2713797"/>
            <a:ext cx="2304288" cy="274320"/>
          </a:xfrm>
          <a:prstGeom prst="righ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273E3132-A71E-40D2-A732-C71857D2E661}"/>
              </a:ext>
            </a:extLst>
          </p:cNvPr>
          <p:cNvSpPr txBox="1"/>
          <p:nvPr/>
        </p:nvSpPr>
        <p:spPr>
          <a:xfrm>
            <a:off x="7991247" y="2527791"/>
            <a:ext cx="3102772" cy="646331"/>
          </a:xfrm>
          <a:prstGeom prst="rect">
            <a:avLst/>
          </a:prstGeom>
          <a:noFill/>
        </p:spPr>
        <p:txBody>
          <a:bodyPr wrap="none" rtlCol="0">
            <a:spAutoFit/>
          </a:bodyPr>
          <a:lstStyle/>
          <a:p>
            <a:r>
              <a:rPr lang="en-GB" sz="3600" dirty="0">
                <a:solidFill>
                  <a:srgbClr val="C00000"/>
                </a:solidFill>
              </a:rPr>
              <a:t>Comprehensive</a:t>
            </a:r>
          </a:p>
        </p:txBody>
      </p:sp>
      <p:sp>
        <p:nvSpPr>
          <p:cNvPr id="7" name="TextBox 6">
            <a:extLst>
              <a:ext uri="{FF2B5EF4-FFF2-40B4-BE49-F238E27FC236}">
                <a16:creationId xmlns:a16="http://schemas.microsoft.com/office/drawing/2014/main" id="{40DA27E2-9E68-4601-81D6-1B3354AF6211}"/>
              </a:ext>
            </a:extLst>
          </p:cNvPr>
          <p:cNvSpPr txBox="1"/>
          <p:nvPr/>
        </p:nvSpPr>
        <p:spPr>
          <a:xfrm>
            <a:off x="7991247" y="3223919"/>
            <a:ext cx="3246723" cy="646331"/>
          </a:xfrm>
          <a:prstGeom prst="rect">
            <a:avLst/>
          </a:prstGeom>
          <a:noFill/>
        </p:spPr>
        <p:txBody>
          <a:bodyPr wrap="none" rtlCol="0">
            <a:spAutoFit/>
          </a:bodyPr>
          <a:lstStyle/>
          <a:p>
            <a:r>
              <a:rPr lang="en-GB" sz="3600" dirty="0">
                <a:solidFill>
                  <a:srgbClr val="C00000"/>
                </a:solidFill>
              </a:rPr>
              <a:t>Comprehensible</a:t>
            </a:r>
          </a:p>
        </p:txBody>
      </p:sp>
      <p:sp>
        <p:nvSpPr>
          <p:cNvPr id="8" name="TextBox 7">
            <a:extLst>
              <a:ext uri="{FF2B5EF4-FFF2-40B4-BE49-F238E27FC236}">
                <a16:creationId xmlns:a16="http://schemas.microsoft.com/office/drawing/2014/main" id="{5E916954-62E6-4C38-9FAF-79435DEEB85F}"/>
              </a:ext>
            </a:extLst>
          </p:cNvPr>
          <p:cNvSpPr txBox="1"/>
          <p:nvPr/>
        </p:nvSpPr>
        <p:spPr>
          <a:xfrm>
            <a:off x="7991247" y="3920048"/>
            <a:ext cx="2369688" cy="646331"/>
          </a:xfrm>
          <a:prstGeom prst="rect">
            <a:avLst/>
          </a:prstGeom>
          <a:noFill/>
        </p:spPr>
        <p:txBody>
          <a:bodyPr wrap="none" rtlCol="0">
            <a:spAutoFit/>
          </a:bodyPr>
          <a:lstStyle/>
          <a:p>
            <a:r>
              <a:rPr lang="en-GB" sz="3600" dirty="0">
                <a:solidFill>
                  <a:srgbClr val="C00000"/>
                </a:solidFill>
              </a:rPr>
              <a:t>Memorable</a:t>
            </a:r>
          </a:p>
        </p:txBody>
      </p:sp>
      <p:sp>
        <p:nvSpPr>
          <p:cNvPr id="9" name="Right Arrow 10">
            <a:extLst>
              <a:ext uri="{FF2B5EF4-FFF2-40B4-BE49-F238E27FC236}">
                <a16:creationId xmlns:a16="http://schemas.microsoft.com/office/drawing/2014/main" id="{77ADF84D-1E34-4748-BD1A-BC5065280440}"/>
              </a:ext>
            </a:extLst>
          </p:cNvPr>
          <p:cNvSpPr/>
          <p:nvPr/>
        </p:nvSpPr>
        <p:spPr>
          <a:xfrm>
            <a:off x="5137203" y="3430547"/>
            <a:ext cx="2304288" cy="274320"/>
          </a:xfrm>
          <a:prstGeom prst="righ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11">
            <a:extLst>
              <a:ext uri="{FF2B5EF4-FFF2-40B4-BE49-F238E27FC236}">
                <a16:creationId xmlns:a16="http://schemas.microsoft.com/office/drawing/2014/main" id="{933DEF3A-4EF1-407A-83D5-3D03DDA7C3C9}"/>
              </a:ext>
            </a:extLst>
          </p:cNvPr>
          <p:cNvSpPr/>
          <p:nvPr/>
        </p:nvSpPr>
        <p:spPr>
          <a:xfrm>
            <a:off x="5137203" y="4147298"/>
            <a:ext cx="2304288" cy="274320"/>
          </a:xfrm>
          <a:prstGeom prst="righ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301E0254-690D-48AC-9C67-284B6AA5F8A4}"/>
              </a:ext>
            </a:extLst>
          </p:cNvPr>
          <p:cNvSpPr txBox="1"/>
          <p:nvPr/>
        </p:nvSpPr>
        <p:spPr>
          <a:xfrm>
            <a:off x="194261" y="1178697"/>
            <a:ext cx="11800703" cy="954107"/>
          </a:xfrm>
          <a:prstGeom prst="rect">
            <a:avLst/>
          </a:prstGeom>
          <a:noFill/>
        </p:spPr>
        <p:txBody>
          <a:bodyPr wrap="square" rtlCol="0">
            <a:spAutoFit/>
          </a:bodyPr>
          <a:lstStyle/>
          <a:p>
            <a:pPr algn="ctr"/>
            <a:r>
              <a:rPr lang="en-US" sz="2800" dirty="0">
                <a:cs typeface="Arial" panose="020B0604020202020204" pitchFamily="34" charset="0"/>
              </a:rPr>
              <a:t>Thinking Moves provides a vocabulary of</a:t>
            </a:r>
          </a:p>
          <a:p>
            <a:pPr algn="ctr"/>
            <a:r>
              <a:rPr lang="en-US" sz="2800" dirty="0">
                <a:cs typeface="Arial" panose="020B0604020202020204" pitchFamily="34" charset="0"/>
              </a:rPr>
              <a:t> </a:t>
            </a:r>
            <a:r>
              <a:rPr lang="en-US" sz="2800" b="1" dirty="0">
                <a:solidFill>
                  <a:srgbClr val="C00000"/>
                </a:solidFill>
              </a:rPr>
              <a:t>26 fundamental thinking processes</a:t>
            </a:r>
            <a:r>
              <a:rPr lang="en-US" sz="2800" dirty="0">
                <a:cs typeface="Arial" panose="020B0604020202020204" pitchFamily="34" charset="0"/>
              </a:rPr>
              <a:t>. </a:t>
            </a:r>
            <a:endParaRPr lang="en-GB" sz="2800" dirty="0"/>
          </a:p>
        </p:txBody>
      </p:sp>
      <p:sp>
        <p:nvSpPr>
          <p:cNvPr id="11" name="TextBox 10">
            <a:extLst>
              <a:ext uri="{FF2B5EF4-FFF2-40B4-BE49-F238E27FC236}">
                <a16:creationId xmlns:a16="http://schemas.microsoft.com/office/drawing/2014/main" id="{119A2BCB-AB5C-4B19-8D04-C41919C84F61}"/>
              </a:ext>
            </a:extLst>
          </p:cNvPr>
          <p:cNvSpPr txBox="1"/>
          <p:nvPr/>
        </p:nvSpPr>
        <p:spPr>
          <a:xfrm>
            <a:off x="464695" y="4841827"/>
            <a:ext cx="11137692" cy="1384995"/>
          </a:xfrm>
          <a:prstGeom prst="rect">
            <a:avLst/>
          </a:prstGeom>
          <a:noFill/>
        </p:spPr>
        <p:txBody>
          <a:bodyPr wrap="square" rtlCol="0">
            <a:spAutoFit/>
          </a:bodyPr>
          <a:lstStyle/>
          <a:p>
            <a:pPr algn="ctr"/>
            <a:r>
              <a:rPr lang="en-GB" sz="2800" dirty="0"/>
              <a:t>If students can master these processes, to the point where they can </a:t>
            </a:r>
          </a:p>
          <a:p>
            <a:pPr algn="ctr"/>
            <a:r>
              <a:rPr lang="en-GB" sz="2800" dirty="0"/>
              <a:t>not only recognise them but also apply them independently and effectively, </a:t>
            </a:r>
          </a:p>
          <a:p>
            <a:pPr algn="ctr"/>
            <a:r>
              <a:rPr lang="en-GB" sz="2800" dirty="0"/>
              <a:t>they will be </a:t>
            </a:r>
            <a:r>
              <a:rPr lang="en-GB" sz="2800" b="1" dirty="0">
                <a:solidFill>
                  <a:srgbClr val="C00000"/>
                </a:solidFill>
              </a:rPr>
              <a:t>metacognitive</a:t>
            </a:r>
            <a:r>
              <a:rPr lang="en-GB" sz="2800" dirty="0"/>
              <a:t> learners. </a:t>
            </a:r>
          </a:p>
        </p:txBody>
      </p:sp>
    </p:spTree>
    <p:extLst>
      <p:ext uri="{BB962C8B-B14F-4D97-AF65-F5344CB8AC3E}">
        <p14:creationId xmlns:p14="http://schemas.microsoft.com/office/powerpoint/2010/main" val="568802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4610" y="290248"/>
            <a:ext cx="9842134" cy="638175"/>
          </a:xfrm>
        </p:spPr>
        <p:txBody>
          <a:bodyPr>
            <a:normAutofit/>
          </a:bodyPr>
          <a:lstStyle/>
          <a:p>
            <a:r>
              <a:rPr lang="en-GB" dirty="0">
                <a:cs typeface="Arial" panose="020B0604020202020204" pitchFamily="34" charset="0"/>
              </a:rPr>
              <a:t>Metacognition is powerful but challenging</a:t>
            </a:r>
            <a:endParaRPr lang="en-GB" dirty="0"/>
          </a:p>
        </p:txBody>
      </p:sp>
      <p:pic>
        <p:nvPicPr>
          <p:cNvPr id="3" name="C:\Users\Administrator\Desktop\Education-Endowment-Foundation.jpg" descr="C:\Users\Administrator\Desktop\Education-Endowment-Foundation.jpg">
            <a:extLst>
              <a:ext uri="{FF2B5EF4-FFF2-40B4-BE49-F238E27FC236}">
                <a16:creationId xmlns:a16="http://schemas.microsoft.com/office/drawing/2014/main" id="{F23D4616-F17B-4333-AA36-C269EEA5AA60}"/>
              </a:ext>
            </a:extLst>
          </p:cNvPr>
          <p:cNvPicPr>
            <a:picLocks noChangeAspect="1"/>
          </p:cNvPicPr>
          <p:nvPr/>
        </p:nvPicPr>
        <p:blipFill>
          <a:blip r:embed="rId3" cstate="print"/>
          <a:stretch>
            <a:fillRect/>
          </a:stretch>
        </p:blipFill>
        <p:spPr>
          <a:xfrm>
            <a:off x="661109" y="1460907"/>
            <a:ext cx="3609242" cy="1554480"/>
          </a:xfrm>
          <a:prstGeom prst="rect">
            <a:avLst/>
          </a:prstGeom>
          <a:ln w="12700">
            <a:miter lim="400000"/>
          </a:ln>
          <a:effectLst>
            <a:outerShdw blurRad="190500" rotWithShape="0">
              <a:srgbClr val="808080">
                <a:alpha val="69999"/>
              </a:srgbClr>
            </a:outerShdw>
          </a:effectLst>
        </p:spPr>
      </p:pic>
      <p:sp>
        <p:nvSpPr>
          <p:cNvPr id="4" name="TextBox 3"/>
          <p:cNvSpPr txBox="1"/>
          <p:nvPr/>
        </p:nvSpPr>
        <p:spPr>
          <a:xfrm>
            <a:off x="4736593" y="1175407"/>
            <a:ext cx="7205471" cy="2677656"/>
          </a:xfrm>
          <a:prstGeom prst="rect">
            <a:avLst/>
          </a:prstGeom>
          <a:noFill/>
        </p:spPr>
        <p:txBody>
          <a:bodyPr wrap="square" rtlCol="0">
            <a:spAutoFit/>
          </a:bodyPr>
          <a:lstStyle/>
          <a:p>
            <a:pPr marL="457200" indent="-457200">
              <a:buFont typeface="Courier New" panose="02070309020205020404" pitchFamily="49" charset="0"/>
              <a:buChar char="o"/>
            </a:pPr>
            <a:r>
              <a:rPr lang="en-GB" sz="2800" dirty="0"/>
              <a:t>7 months additional progress</a:t>
            </a:r>
          </a:p>
          <a:p>
            <a:pPr marL="457200" indent="-457200">
              <a:buFont typeface="Courier New" panose="02070309020205020404" pitchFamily="49" charset="0"/>
              <a:buChar char="o"/>
            </a:pPr>
            <a:endParaRPr lang="en-GB" sz="2800" dirty="0"/>
          </a:p>
          <a:p>
            <a:pPr marL="457200" indent="-457200">
              <a:buFont typeface="Courier New" panose="02070309020205020404" pitchFamily="49" charset="0"/>
              <a:buChar char="o"/>
            </a:pPr>
            <a:r>
              <a:rPr lang="en-GB" sz="2800" dirty="0"/>
              <a:t>Particularly effective for low achieving and older students</a:t>
            </a:r>
          </a:p>
          <a:p>
            <a:pPr marL="457200" indent="-457200">
              <a:buFont typeface="Courier New" panose="02070309020205020404" pitchFamily="49" charset="0"/>
              <a:buChar char="o"/>
            </a:pPr>
            <a:endParaRPr lang="en-GB" sz="2800" dirty="0"/>
          </a:p>
          <a:p>
            <a:pPr marL="457200" indent="-457200">
              <a:buFont typeface="Courier New" panose="02070309020205020404" pitchFamily="49" charset="0"/>
              <a:buChar char="o"/>
            </a:pPr>
            <a:r>
              <a:rPr lang="en-GB" sz="2800" dirty="0"/>
              <a:t>Best learned collaboratively</a:t>
            </a:r>
          </a:p>
        </p:txBody>
      </p:sp>
      <p:sp>
        <p:nvSpPr>
          <p:cNvPr id="8" name="TextBox 7"/>
          <p:cNvSpPr txBox="1"/>
          <p:nvPr/>
        </p:nvSpPr>
        <p:spPr>
          <a:xfrm>
            <a:off x="4736592" y="4272175"/>
            <a:ext cx="7205471" cy="1384995"/>
          </a:xfrm>
          <a:prstGeom prst="rect">
            <a:avLst/>
          </a:prstGeom>
          <a:noFill/>
        </p:spPr>
        <p:txBody>
          <a:bodyPr wrap="square" rtlCol="0">
            <a:spAutoFit/>
          </a:bodyPr>
          <a:lstStyle/>
          <a:p>
            <a:pPr marL="457200" indent="-457200">
              <a:buFont typeface="Courier New" panose="02070309020205020404" pitchFamily="49" charset="0"/>
              <a:buChar char="o"/>
            </a:pPr>
            <a:r>
              <a:rPr lang="en-GB" sz="2800" dirty="0"/>
              <a:t>But it’s hard to teach </a:t>
            </a:r>
            <a:r>
              <a:rPr lang="en-GB" sz="2800" dirty="0" err="1"/>
              <a:t>metacognitively</a:t>
            </a:r>
            <a:br>
              <a:rPr lang="en-GB" sz="2800" dirty="0"/>
            </a:br>
            <a:endParaRPr lang="en-GB" sz="2800" dirty="0"/>
          </a:p>
          <a:p>
            <a:pPr marL="457200" indent="-457200">
              <a:buFont typeface="Courier New" panose="02070309020205020404" pitchFamily="49" charset="0"/>
              <a:buChar char="o"/>
            </a:pPr>
            <a:r>
              <a:rPr lang="en-GB" sz="2800" dirty="0"/>
              <a:t>Thinking Moves makes metacognition simple</a:t>
            </a:r>
          </a:p>
        </p:txBody>
      </p:sp>
      <p:cxnSp>
        <p:nvCxnSpPr>
          <p:cNvPr id="11" name="Straight Connector 10"/>
          <p:cNvCxnSpPr/>
          <p:nvPr/>
        </p:nvCxnSpPr>
        <p:spPr>
          <a:xfrm>
            <a:off x="4992624" y="3945636"/>
            <a:ext cx="574243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3726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4610" y="290248"/>
            <a:ext cx="9842134" cy="638175"/>
          </a:xfrm>
        </p:spPr>
        <p:txBody>
          <a:bodyPr>
            <a:normAutofit fontScale="92500"/>
          </a:bodyPr>
          <a:lstStyle/>
          <a:p>
            <a:r>
              <a:rPr lang="en-GB" dirty="0">
                <a:cs typeface="Arial" panose="020B0604020202020204" pitchFamily="34" charset="0"/>
              </a:rPr>
              <a:t>DialogueWorks offers training and implementation support</a:t>
            </a:r>
            <a:endParaRPr lang="en-GB" dirty="0"/>
          </a:p>
        </p:txBody>
      </p:sp>
      <p:sp>
        <p:nvSpPr>
          <p:cNvPr id="7" name="Rectangle 6"/>
          <p:cNvSpPr/>
          <p:nvPr/>
        </p:nvSpPr>
        <p:spPr>
          <a:xfrm>
            <a:off x="312419" y="768404"/>
            <a:ext cx="3447245" cy="5732976"/>
          </a:xfrm>
          <a:prstGeom prst="rect">
            <a:avLst/>
          </a:prstGeom>
          <a:solidFill>
            <a:schemeClr val="bg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C00000"/>
                </a:solidFill>
              </a:rPr>
              <a:t>Training</a:t>
            </a:r>
          </a:p>
          <a:p>
            <a:endParaRPr lang="en-GB" dirty="0">
              <a:solidFill>
                <a:schemeClr val="tx1"/>
              </a:solidFill>
            </a:endParaRPr>
          </a:p>
          <a:p>
            <a:pPr marL="457200" indent="-457200">
              <a:buFont typeface="Courier New" panose="02070309020205020404" pitchFamily="49" charset="0"/>
              <a:buChar char="o"/>
            </a:pPr>
            <a:r>
              <a:rPr lang="en-GB" dirty="0">
                <a:solidFill>
                  <a:schemeClr val="tx1"/>
                </a:solidFill>
              </a:rPr>
              <a:t>Become familiar with Thinking Moves </a:t>
            </a:r>
            <a:br>
              <a:rPr lang="en-GB" dirty="0">
                <a:solidFill>
                  <a:schemeClr val="tx1"/>
                </a:solidFill>
              </a:rPr>
            </a:br>
            <a:r>
              <a:rPr lang="en-GB" dirty="0">
                <a:solidFill>
                  <a:schemeClr val="tx1"/>
                </a:solidFill>
              </a:rPr>
              <a:t>A – Z</a:t>
            </a:r>
            <a:br>
              <a:rPr lang="en-GB" dirty="0">
                <a:solidFill>
                  <a:schemeClr val="tx1"/>
                </a:solidFill>
              </a:rPr>
            </a:br>
            <a:endParaRPr lang="en-GB" dirty="0">
              <a:solidFill>
                <a:schemeClr val="tx1"/>
              </a:solidFill>
            </a:endParaRPr>
          </a:p>
          <a:p>
            <a:pPr marL="457200" indent="-457200">
              <a:buFont typeface="Courier New" panose="02070309020205020404" pitchFamily="49" charset="0"/>
              <a:buChar char="o"/>
            </a:pPr>
            <a:r>
              <a:rPr lang="en-GB" dirty="0">
                <a:solidFill>
                  <a:schemeClr val="tx1"/>
                </a:solidFill>
              </a:rPr>
              <a:t>Understand how to build Thinking Moves into the curriculum</a:t>
            </a:r>
            <a:br>
              <a:rPr lang="en-GB" dirty="0">
                <a:solidFill>
                  <a:schemeClr val="tx1"/>
                </a:solidFill>
              </a:rPr>
            </a:br>
            <a:endParaRPr lang="en-GB" dirty="0">
              <a:solidFill>
                <a:schemeClr val="tx1"/>
              </a:solidFill>
            </a:endParaRPr>
          </a:p>
          <a:p>
            <a:pPr marL="457200" indent="-457200">
              <a:buFont typeface="Courier New" panose="02070309020205020404" pitchFamily="49" charset="0"/>
              <a:buChar char="o"/>
            </a:pPr>
            <a:r>
              <a:rPr lang="en-GB" dirty="0">
                <a:solidFill>
                  <a:schemeClr val="tx1"/>
                </a:solidFill>
              </a:rPr>
              <a:t>Understand how Thinking Moves can </a:t>
            </a:r>
            <a:r>
              <a:rPr lang="en-GB">
                <a:solidFill>
                  <a:schemeClr val="tx1"/>
                </a:solidFill>
              </a:rPr>
              <a:t>enrich inquiry </a:t>
            </a:r>
            <a:r>
              <a:rPr lang="en-GB" dirty="0">
                <a:solidFill>
                  <a:schemeClr val="tx1"/>
                </a:solidFill>
              </a:rPr>
              <a:t>based learning</a:t>
            </a:r>
            <a:br>
              <a:rPr lang="en-GB" dirty="0">
                <a:solidFill>
                  <a:schemeClr val="tx1"/>
                </a:solidFill>
              </a:rPr>
            </a:br>
            <a:endParaRPr lang="en-GB" dirty="0">
              <a:solidFill>
                <a:schemeClr val="tx1"/>
              </a:solidFill>
            </a:endParaRPr>
          </a:p>
          <a:p>
            <a:pPr marL="457200" indent="-457200">
              <a:buFont typeface="Courier New" panose="02070309020205020404" pitchFamily="49" charset="0"/>
              <a:buChar char="o"/>
            </a:pPr>
            <a:r>
              <a:rPr lang="en-GB" dirty="0">
                <a:solidFill>
                  <a:schemeClr val="tx1"/>
                </a:solidFill>
              </a:rPr>
              <a:t>Get practical guidance on how to embed Thinking Moves into your school’s teaching and learning</a:t>
            </a:r>
          </a:p>
          <a:p>
            <a:pPr algn="ctr"/>
            <a:endParaRPr lang="en-GB" dirty="0">
              <a:solidFill>
                <a:schemeClr val="tx1"/>
              </a:solidFill>
            </a:endParaRPr>
          </a:p>
        </p:txBody>
      </p:sp>
      <p:sp>
        <p:nvSpPr>
          <p:cNvPr id="9" name="Rectangle 8"/>
          <p:cNvSpPr/>
          <p:nvPr/>
        </p:nvSpPr>
        <p:spPr>
          <a:xfrm>
            <a:off x="3856522" y="768403"/>
            <a:ext cx="2165684" cy="2370235"/>
          </a:xfrm>
          <a:prstGeom prst="rect">
            <a:avLst/>
          </a:prstGeom>
          <a:solidFill>
            <a:schemeClr val="bg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C00000"/>
                </a:solidFill>
              </a:rPr>
              <a:t>Webinars</a:t>
            </a:r>
          </a:p>
          <a:p>
            <a:pPr algn="ctr"/>
            <a:endParaRPr lang="en-GB" dirty="0">
              <a:solidFill>
                <a:schemeClr val="tx1"/>
              </a:solidFill>
            </a:endParaRPr>
          </a:p>
          <a:p>
            <a:pPr marL="285750" indent="-285750">
              <a:buFont typeface="Courier New" panose="02070309020205020404" pitchFamily="49" charset="0"/>
              <a:buChar char="o"/>
            </a:pPr>
            <a:r>
              <a:rPr lang="en-GB" dirty="0">
                <a:solidFill>
                  <a:schemeClr val="tx1"/>
                </a:solidFill>
              </a:rPr>
              <a:t>Four sessions</a:t>
            </a:r>
          </a:p>
          <a:p>
            <a:pPr marL="285750" indent="-285750">
              <a:buFont typeface="Courier New" panose="02070309020205020404" pitchFamily="49" charset="0"/>
              <a:buChar char="o"/>
            </a:pPr>
            <a:r>
              <a:rPr lang="en-GB" dirty="0">
                <a:solidFill>
                  <a:schemeClr val="tx1"/>
                </a:solidFill>
              </a:rPr>
              <a:t>Online resources</a:t>
            </a:r>
          </a:p>
          <a:p>
            <a:pPr marL="285750" indent="-285750">
              <a:buFont typeface="Courier New" panose="02070309020205020404" pitchFamily="49" charset="0"/>
              <a:buChar char="o"/>
            </a:pPr>
            <a:r>
              <a:rPr lang="en-GB" dirty="0">
                <a:solidFill>
                  <a:schemeClr val="tx1"/>
                </a:solidFill>
              </a:rPr>
              <a:t>£125 per person</a:t>
            </a:r>
          </a:p>
          <a:p>
            <a:pPr marL="285750" indent="-285750">
              <a:buFont typeface="Courier New" panose="02070309020205020404" pitchFamily="49" charset="0"/>
              <a:buChar char="o"/>
            </a:pPr>
            <a:endParaRPr lang="en-GB" dirty="0">
              <a:solidFill>
                <a:schemeClr val="tx1"/>
              </a:solidFill>
            </a:endParaRPr>
          </a:p>
        </p:txBody>
      </p:sp>
      <p:sp>
        <p:nvSpPr>
          <p:cNvPr id="10" name="Rectangle 9"/>
          <p:cNvSpPr/>
          <p:nvPr/>
        </p:nvSpPr>
        <p:spPr>
          <a:xfrm>
            <a:off x="3856522" y="3289009"/>
            <a:ext cx="2165684" cy="3212369"/>
          </a:xfrm>
          <a:prstGeom prst="rect">
            <a:avLst/>
          </a:prstGeom>
          <a:solidFill>
            <a:schemeClr val="bg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C00000"/>
                </a:solidFill>
              </a:rPr>
              <a:t>INSET</a:t>
            </a:r>
          </a:p>
          <a:p>
            <a:pPr algn="ctr"/>
            <a:endParaRPr lang="en-GB" dirty="0">
              <a:solidFill>
                <a:schemeClr val="tx1"/>
              </a:solidFill>
            </a:endParaRPr>
          </a:p>
          <a:p>
            <a:pPr marL="285750" indent="-285750">
              <a:buFont typeface="Courier New" panose="02070309020205020404" pitchFamily="49" charset="0"/>
              <a:buChar char="o"/>
            </a:pPr>
            <a:r>
              <a:rPr lang="en-GB" dirty="0">
                <a:solidFill>
                  <a:schemeClr val="tx1"/>
                </a:solidFill>
              </a:rPr>
              <a:t>Full day or three twilights</a:t>
            </a:r>
          </a:p>
          <a:p>
            <a:pPr marL="285750" indent="-285750">
              <a:buFont typeface="Courier New" panose="02070309020205020404" pitchFamily="49" charset="0"/>
              <a:buChar char="o"/>
            </a:pPr>
            <a:r>
              <a:rPr lang="en-GB" dirty="0">
                <a:solidFill>
                  <a:schemeClr val="tx1"/>
                </a:solidFill>
              </a:rPr>
              <a:t>Online resources</a:t>
            </a:r>
          </a:p>
          <a:p>
            <a:pPr marL="285750" indent="-285750">
              <a:buFont typeface="Courier New" panose="02070309020205020404" pitchFamily="49" charset="0"/>
              <a:buChar char="o"/>
            </a:pPr>
            <a:r>
              <a:rPr lang="en-GB" dirty="0">
                <a:solidFill>
                  <a:schemeClr val="tx1"/>
                </a:solidFill>
              </a:rPr>
              <a:t>Up to 25 staff</a:t>
            </a:r>
          </a:p>
          <a:p>
            <a:pPr marL="285750" indent="-285750">
              <a:buFont typeface="Courier New" panose="02070309020205020404" pitchFamily="49" charset="0"/>
              <a:buChar char="o"/>
            </a:pPr>
            <a:r>
              <a:rPr lang="en-GB" dirty="0">
                <a:solidFill>
                  <a:schemeClr val="tx1"/>
                </a:solidFill>
              </a:rPr>
              <a:t>£1,000 - £1,250</a:t>
            </a:r>
          </a:p>
          <a:p>
            <a:pPr marL="285750" indent="-285750">
              <a:buFont typeface="Courier New" panose="02070309020205020404" pitchFamily="49" charset="0"/>
              <a:buChar char="o"/>
            </a:pPr>
            <a:endParaRPr lang="en-GB" dirty="0">
              <a:solidFill>
                <a:schemeClr val="tx1"/>
              </a:solidFill>
            </a:endParaRPr>
          </a:p>
        </p:txBody>
      </p:sp>
      <p:sp>
        <p:nvSpPr>
          <p:cNvPr id="12" name="Rectangle 11"/>
          <p:cNvSpPr/>
          <p:nvPr/>
        </p:nvSpPr>
        <p:spPr>
          <a:xfrm>
            <a:off x="6103620" y="745543"/>
            <a:ext cx="2514600" cy="6352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rgbClr val="C00000"/>
                </a:solidFill>
              </a:rPr>
              <a:t>Handbook</a:t>
            </a:r>
          </a:p>
        </p:txBody>
      </p:sp>
      <p:pic>
        <p:nvPicPr>
          <p:cNvPr id="13" name="Picture 12"/>
          <p:cNvPicPr>
            <a:picLocks noChangeAspect="1"/>
          </p:cNvPicPr>
          <p:nvPr/>
        </p:nvPicPr>
        <p:blipFill>
          <a:blip r:embed="rId3"/>
          <a:stretch>
            <a:fillRect/>
          </a:stretch>
        </p:blipFill>
        <p:spPr>
          <a:xfrm>
            <a:off x="6517806" y="1126572"/>
            <a:ext cx="1819776" cy="2220127"/>
          </a:xfrm>
          <a:prstGeom prst="rect">
            <a:avLst/>
          </a:prstGeom>
        </p:spPr>
      </p:pic>
      <p:sp>
        <p:nvSpPr>
          <p:cNvPr id="14" name="Rounded Rectangle 13"/>
          <p:cNvSpPr/>
          <p:nvPr/>
        </p:nvSpPr>
        <p:spPr>
          <a:xfrm>
            <a:off x="8012656" y="3132118"/>
            <a:ext cx="649851" cy="455595"/>
          </a:xfrm>
          <a:prstGeom prst="roundRect">
            <a:avLst/>
          </a:prstGeom>
          <a:solidFill>
            <a:schemeClr val="bg1">
              <a:lumMod val="8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C00000"/>
                </a:solidFill>
              </a:rPr>
              <a:t>£10</a:t>
            </a:r>
          </a:p>
        </p:txBody>
      </p:sp>
      <p:sp>
        <p:nvSpPr>
          <p:cNvPr id="15" name="Rectangle 14"/>
          <p:cNvSpPr/>
          <p:nvPr/>
        </p:nvSpPr>
        <p:spPr>
          <a:xfrm>
            <a:off x="9365184" y="745543"/>
            <a:ext cx="2514600" cy="6352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rgbClr val="C00000"/>
                </a:solidFill>
              </a:rPr>
              <a:t>Posters and Cards</a:t>
            </a:r>
          </a:p>
        </p:txBody>
      </p:sp>
      <p:pic>
        <p:nvPicPr>
          <p:cNvPr id="16" name="Picture 15"/>
          <p:cNvPicPr>
            <a:picLocks noChangeAspect="1"/>
          </p:cNvPicPr>
          <p:nvPr/>
        </p:nvPicPr>
        <p:blipFill>
          <a:blip r:embed="rId4"/>
          <a:stretch>
            <a:fillRect/>
          </a:stretch>
        </p:blipFill>
        <p:spPr>
          <a:xfrm>
            <a:off x="9124407" y="1333596"/>
            <a:ext cx="2913702" cy="2013103"/>
          </a:xfrm>
          <a:prstGeom prst="rect">
            <a:avLst/>
          </a:prstGeom>
        </p:spPr>
      </p:pic>
      <p:sp>
        <p:nvSpPr>
          <p:cNvPr id="17" name="Rounded Rectangle 16"/>
          <p:cNvSpPr/>
          <p:nvPr/>
        </p:nvSpPr>
        <p:spPr>
          <a:xfrm>
            <a:off x="11456838" y="3061211"/>
            <a:ext cx="649851" cy="455595"/>
          </a:xfrm>
          <a:prstGeom prst="roundRect">
            <a:avLst/>
          </a:prstGeom>
          <a:solidFill>
            <a:schemeClr val="bg1">
              <a:lumMod val="8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C00000"/>
                </a:solidFill>
              </a:rPr>
              <a:t>£10</a:t>
            </a:r>
          </a:p>
        </p:txBody>
      </p:sp>
      <p:sp>
        <p:nvSpPr>
          <p:cNvPr id="21" name="Rectangle 20"/>
          <p:cNvSpPr/>
          <p:nvPr/>
        </p:nvSpPr>
        <p:spPr>
          <a:xfrm>
            <a:off x="6147907" y="3544848"/>
            <a:ext cx="2514600" cy="6352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rgbClr val="C00000"/>
                </a:solidFill>
              </a:rPr>
              <a:t>Thinking Calendar</a:t>
            </a:r>
          </a:p>
        </p:txBody>
      </p:sp>
      <p:sp>
        <p:nvSpPr>
          <p:cNvPr id="22" name="Rectangle 21"/>
          <p:cNvSpPr/>
          <p:nvPr/>
        </p:nvSpPr>
        <p:spPr>
          <a:xfrm>
            <a:off x="6536928" y="3925853"/>
            <a:ext cx="1726696" cy="19795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dirty="0">
              <a:solidFill>
                <a:schemeClr val="tx1"/>
              </a:solidFill>
            </a:endParaRPr>
          </a:p>
          <a:p>
            <a:pPr algn="ctr"/>
            <a:r>
              <a:rPr lang="en-GB" dirty="0">
                <a:solidFill>
                  <a:schemeClr val="tx1"/>
                </a:solidFill>
              </a:rPr>
              <a:t>Fortnightly online teaching packs covering linked pairs of Thinking Moves</a:t>
            </a:r>
          </a:p>
          <a:p>
            <a:pPr algn="ctr"/>
            <a:endParaRPr lang="en-GB" dirty="0">
              <a:solidFill>
                <a:schemeClr val="tx1"/>
              </a:solidFill>
            </a:endParaRPr>
          </a:p>
        </p:txBody>
      </p:sp>
      <p:sp>
        <p:nvSpPr>
          <p:cNvPr id="23" name="Rounded Rectangle 22"/>
          <p:cNvSpPr/>
          <p:nvPr/>
        </p:nvSpPr>
        <p:spPr>
          <a:xfrm>
            <a:off x="7792326" y="5745437"/>
            <a:ext cx="1019608" cy="333191"/>
          </a:xfrm>
          <a:prstGeom prst="roundRect">
            <a:avLst/>
          </a:prstGeom>
          <a:solidFill>
            <a:schemeClr val="bg1">
              <a:lumMod val="8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C00000"/>
                </a:solidFill>
              </a:rPr>
              <a:t>£125 pa</a:t>
            </a:r>
          </a:p>
        </p:txBody>
      </p:sp>
      <p:sp>
        <p:nvSpPr>
          <p:cNvPr id="24" name="Rectangle 23"/>
          <p:cNvSpPr/>
          <p:nvPr/>
        </p:nvSpPr>
        <p:spPr>
          <a:xfrm>
            <a:off x="9143922" y="3884493"/>
            <a:ext cx="2874672" cy="19795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dirty="0">
                <a:solidFill>
                  <a:schemeClr val="tx1"/>
                </a:solidFill>
              </a:rPr>
              <a:t>For information and bookings, contact:</a:t>
            </a:r>
          </a:p>
          <a:p>
            <a:pPr algn="ctr"/>
            <a:endParaRPr lang="en-GB" dirty="0">
              <a:solidFill>
                <a:schemeClr val="tx1"/>
              </a:solidFill>
            </a:endParaRPr>
          </a:p>
          <a:p>
            <a:pPr algn="ctr"/>
            <a:r>
              <a:rPr lang="en-GB" sz="1400" dirty="0">
                <a:solidFill>
                  <a:schemeClr val="tx1"/>
                </a:solidFill>
                <a:hlinkClick r:id="rId5"/>
              </a:rPr>
              <a:t>bobhouse@dialogueworks.co.uk</a:t>
            </a:r>
            <a:endParaRPr lang="en-GB" sz="1400" dirty="0">
              <a:solidFill>
                <a:schemeClr val="tx1"/>
              </a:solidFill>
            </a:endParaRPr>
          </a:p>
          <a:p>
            <a:pPr algn="ctr"/>
            <a:endParaRPr lang="en-GB" dirty="0">
              <a:solidFill>
                <a:schemeClr val="tx1"/>
              </a:solidFill>
            </a:endParaRPr>
          </a:p>
          <a:p>
            <a:pPr algn="ctr"/>
            <a:r>
              <a:rPr lang="en-GB" sz="1400" dirty="0">
                <a:hlinkClick r:id="rId6"/>
              </a:rPr>
              <a:t>https://dialogueworks.co.uk/thinking-moves/</a:t>
            </a:r>
            <a:endParaRPr lang="en-GB" sz="1400" dirty="0">
              <a:solidFill>
                <a:schemeClr val="tx1"/>
              </a:solidFill>
            </a:endParaRPr>
          </a:p>
          <a:p>
            <a:pPr algn="ctr"/>
            <a:endParaRPr lang="en-GB" dirty="0">
              <a:solidFill>
                <a:schemeClr val="tx1"/>
              </a:solidFill>
            </a:endParaRPr>
          </a:p>
          <a:p>
            <a:pPr algn="ctr"/>
            <a:endParaRPr lang="en-GB" dirty="0">
              <a:solidFill>
                <a:schemeClr val="tx1"/>
              </a:solidFill>
            </a:endParaRPr>
          </a:p>
        </p:txBody>
      </p:sp>
    </p:spTree>
    <p:extLst>
      <p:ext uri="{BB962C8B-B14F-4D97-AF65-F5344CB8AC3E}">
        <p14:creationId xmlns:p14="http://schemas.microsoft.com/office/powerpoint/2010/main" val="441475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53221" y="2994660"/>
            <a:ext cx="10776980" cy="1348740"/>
          </a:xfrm>
          <a:prstGeom prst="rect">
            <a:avLst/>
          </a:prstGeom>
          <a:solidFill>
            <a:srgbClr val="DDDDDD"/>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p:cNvSpPr>
            <a:spLocks noGrp="1"/>
          </p:cNvSpPr>
          <p:nvPr>
            <p:ph type="sldNum" sz="quarter" idx="12"/>
          </p:nvPr>
        </p:nvSpPr>
        <p:spPr/>
        <p:txBody>
          <a:bodyPr/>
          <a:lstStyle/>
          <a:p>
            <a:fld id="{B961A112-48C3-44F8-A416-67E2EC1C228C}" type="slidenum">
              <a:rPr lang="en-GB" smtClean="0"/>
              <a:t>7</a:t>
            </a:fld>
            <a:endParaRPr lang="en-GB"/>
          </a:p>
        </p:txBody>
      </p:sp>
      <p:sp>
        <p:nvSpPr>
          <p:cNvPr id="3" name="Text Placeholder 2"/>
          <p:cNvSpPr>
            <a:spLocks noGrp="1"/>
          </p:cNvSpPr>
          <p:nvPr>
            <p:ph type="body" sz="quarter" idx="13"/>
          </p:nvPr>
        </p:nvSpPr>
        <p:spPr/>
        <p:txBody>
          <a:bodyPr/>
          <a:lstStyle/>
          <a:p>
            <a:r>
              <a:rPr lang="en-GB" dirty="0"/>
              <a:t>Contents</a:t>
            </a:r>
          </a:p>
        </p:txBody>
      </p:sp>
      <p:sp>
        <p:nvSpPr>
          <p:cNvPr id="4" name="TextBox 3"/>
          <p:cNvSpPr txBox="1"/>
          <p:nvPr/>
        </p:nvSpPr>
        <p:spPr>
          <a:xfrm>
            <a:off x="1204055" y="2034540"/>
            <a:ext cx="10275313" cy="3785652"/>
          </a:xfrm>
          <a:prstGeom prst="rect">
            <a:avLst/>
          </a:prstGeom>
          <a:noFill/>
        </p:spPr>
        <p:txBody>
          <a:bodyPr wrap="none" rtlCol="0">
            <a:spAutoFit/>
          </a:bodyPr>
          <a:lstStyle/>
          <a:p>
            <a:pPr marL="571500" indent="-571500">
              <a:buFont typeface="Courier New" panose="02070309020205020404" pitchFamily="49" charset="0"/>
              <a:buChar char="o"/>
            </a:pPr>
            <a:r>
              <a:rPr lang="en-GB" sz="4000" dirty="0"/>
              <a:t>Overview of Thinking Moves</a:t>
            </a:r>
            <a:br>
              <a:rPr lang="en-GB" sz="4000" dirty="0"/>
            </a:br>
            <a:endParaRPr lang="en-GB" sz="4000" dirty="0"/>
          </a:p>
          <a:p>
            <a:pPr marL="571500" indent="-571500">
              <a:buFont typeface="Courier New" panose="02070309020205020404" pitchFamily="49" charset="0"/>
              <a:buChar char="o"/>
            </a:pPr>
            <a:r>
              <a:rPr lang="en-GB" sz="4000" dirty="0"/>
              <a:t>Introduction to the six taster moves</a:t>
            </a:r>
            <a:br>
              <a:rPr lang="en-GB" sz="4000" dirty="0"/>
            </a:br>
            <a:endParaRPr lang="en-GB" sz="4000" dirty="0"/>
          </a:p>
          <a:p>
            <a:pPr marL="571500" indent="-571500">
              <a:buFont typeface="Courier New" panose="02070309020205020404" pitchFamily="49" charset="0"/>
              <a:buChar char="o"/>
            </a:pPr>
            <a:r>
              <a:rPr lang="en-GB" sz="4000" dirty="0"/>
              <a:t>Selection of slides from the Thinking Calendar</a:t>
            </a:r>
          </a:p>
          <a:p>
            <a:pPr marL="571500" indent="-571500">
              <a:buFont typeface="Courier New" panose="02070309020205020404" pitchFamily="49" charset="0"/>
              <a:buChar char="o"/>
            </a:pPr>
            <a:endParaRPr lang="en-GB" sz="4000" dirty="0"/>
          </a:p>
        </p:txBody>
      </p:sp>
    </p:spTree>
    <p:extLst>
      <p:ext uri="{BB962C8B-B14F-4D97-AF65-F5344CB8AC3E}">
        <p14:creationId xmlns:p14="http://schemas.microsoft.com/office/powerpoint/2010/main" val="100244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04436" y="290248"/>
            <a:ext cx="10055017" cy="825320"/>
          </a:xfrm>
        </p:spPr>
        <p:txBody>
          <a:bodyPr>
            <a:normAutofit/>
          </a:bodyPr>
          <a:lstStyle/>
          <a:p>
            <a:r>
              <a:rPr lang="en-GB" dirty="0">
                <a:cs typeface="Arial" panose="020B0604020202020204" pitchFamily="34" charset="0"/>
              </a:rPr>
              <a:t>Three fundamental Thinking Moves</a:t>
            </a:r>
          </a:p>
          <a:p>
            <a:endParaRPr lang="en-GB" dirty="0">
              <a:cs typeface="Arial" panose="020B0604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0018" y="1494762"/>
            <a:ext cx="3014553" cy="2321347"/>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2188" y="1457296"/>
            <a:ext cx="2560944" cy="2560944"/>
          </a:xfrm>
          <a:prstGeom prst="rect">
            <a:avLst/>
          </a:prstGeom>
        </p:spPr>
      </p:pic>
      <p:sp>
        <p:nvSpPr>
          <p:cNvPr id="5" name="TextBox 4"/>
          <p:cNvSpPr txBox="1"/>
          <p:nvPr/>
        </p:nvSpPr>
        <p:spPr>
          <a:xfrm>
            <a:off x="7212080" y="3470501"/>
            <a:ext cx="3030697" cy="830997"/>
          </a:xfrm>
          <a:prstGeom prst="rect">
            <a:avLst/>
          </a:prstGeom>
          <a:noFill/>
        </p:spPr>
        <p:txBody>
          <a:bodyPr wrap="none" rtlCol="0">
            <a:spAutoFit/>
          </a:bodyPr>
          <a:lstStyle/>
          <a:p>
            <a:r>
              <a:rPr lang="en-GB" sz="4800" dirty="0">
                <a:solidFill>
                  <a:schemeClr val="tx1">
                    <a:lumMod val="75000"/>
                    <a:lumOff val="25000"/>
                  </a:schemeClr>
                </a:solidFill>
                <a:cs typeface="Arial" panose="020B0604020202020204" pitchFamily="34" charset="0"/>
              </a:rPr>
              <a:t>Think </a:t>
            </a:r>
            <a:r>
              <a:rPr lang="en-GB" sz="4800" dirty="0">
                <a:solidFill>
                  <a:srgbClr val="C00000"/>
                </a:solidFill>
                <a:cs typeface="Arial" panose="020B0604020202020204" pitchFamily="34" charset="0"/>
              </a:rPr>
              <a:t>B</a:t>
            </a:r>
            <a:r>
              <a:rPr lang="en-GB" sz="4800" dirty="0">
                <a:solidFill>
                  <a:schemeClr val="tx1">
                    <a:lumMod val="75000"/>
                    <a:lumOff val="25000"/>
                  </a:schemeClr>
                </a:solidFill>
                <a:cs typeface="Arial" panose="020B0604020202020204" pitchFamily="34" charset="0"/>
              </a:rPr>
              <a:t>ACK</a:t>
            </a:r>
          </a:p>
        </p:txBody>
      </p:sp>
      <p:sp>
        <p:nvSpPr>
          <p:cNvPr id="6" name="TextBox 5"/>
          <p:cNvSpPr txBox="1"/>
          <p:nvPr/>
        </p:nvSpPr>
        <p:spPr>
          <a:xfrm>
            <a:off x="760261" y="3470501"/>
            <a:ext cx="3466814" cy="830997"/>
          </a:xfrm>
          <a:prstGeom prst="rect">
            <a:avLst/>
          </a:prstGeom>
          <a:noFill/>
        </p:spPr>
        <p:txBody>
          <a:bodyPr wrap="none" rtlCol="0">
            <a:spAutoFit/>
          </a:bodyPr>
          <a:lstStyle/>
          <a:p>
            <a:r>
              <a:rPr lang="en-GB" sz="4800">
                <a:solidFill>
                  <a:schemeClr val="tx1">
                    <a:lumMod val="75000"/>
                    <a:lumOff val="25000"/>
                  </a:schemeClr>
                </a:solidFill>
                <a:cs typeface="Arial" panose="020B0604020202020204" pitchFamily="34" charset="0"/>
              </a:rPr>
              <a:t>Think </a:t>
            </a:r>
            <a:r>
              <a:rPr lang="en-GB" sz="4800">
                <a:solidFill>
                  <a:srgbClr val="C00000"/>
                </a:solidFill>
                <a:cs typeface="Arial" panose="020B0604020202020204" pitchFamily="34" charset="0"/>
              </a:rPr>
              <a:t>A</a:t>
            </a:r>
            <a:r>
              <a:rPr lang="en-GB" sz="4800">
                <a:solidFill>
                  <a:schemeClr val="tx1">
                    <a:lumMod val="75000"/>
                    <a:lumOff val="25000"/>
                  </a:schemeClr>
                </a:solidFill>
                <a:cs typeface="Arial" panose="020B0604020202020204" pitchFamily="34" charset="0"/>
              </a:rPr>
              <a:t>HEAD</a:t>
            </a:r>
            <a:endParaRPr lang="en-GB" sz="4800" dirty="0">
              <a:solidFill>
                <a:schemeClr val="tx1">
                  <a:lumMod val="75000"/>
                  <a:lumOff val="25000"/>
                </a:schemeClr>
              </a:solidFill>
              <a:cs typeface="Arial" panose="020B0604020202020204" pitchFamily="34" charset="0"/>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30475" y="3272007"/>
            <a:ext cx="3018619" cy="3128791"/>
          </a:xfrm>
          <a:prstGeom prst="rect">
            <a:avLst/>
          </a:prstGeom>
        </p:spPr>
      </p:pic>
      <p:sp>
        <p:nvSpPr>
          <p:cNvPr id="8" name="TextBox 7"/>
          <p:cNvSpPr txBox="1"/>
          <p:nvPr/>
        </p:nvSpPr>
        <p:spPr>
          <a:xfrm>
            <a:off x="4332621" y="5461870"/>
            <a:ext cx="3510697" cy="830997"/>
          </a:xfrm>
          <a:prstGeom prst="rect">
            <a:avLst/>
          </a:prstGeom>
          <a:noFill/>
        </p:spPr>
        <p:txBody>
          <a:bodyPr wrap="none" rtlCol="0">
            <a:spAutoFit/>
          </a:bodyPr>
          <a:lstStyle/>
          <a:p>
            <a:r>
              <a:rPr lang="en-GB" sz="4800" dirty="0">
                <a:solidFill>
                  <a:srgbClr val="C00000"/>
                </a:solidFill>
                <a:cs typeface="Arial" panose="020B0604020202020204" pitchFamily="34" charset="0"/>
              </a:rPr>
              <a:t>L</a:t>
            </a:r>
            <a:r>
              <a:rPr lang="en-GB" sz="4800" dirty="0">
                <a:solidFill>
                  <a:schemeClr val="tx1">
                    <a:lumMod val="75000"/>
                    <a:lumOff val="25000"/>
                  </a:schemeClr>
                </a:solidFill>
                <a:cs typeface="Arial" panose="020B0604020202020204" pitchFamily="34" charset="0"/>
              </a:rPr>
              <a:t>OOK/</a:t>
            </a:r>
            <a:r>
              <a:rPr lang="en-GB" sz="4800" dirty="0">
                <a:solidFill>
                  <a:srgbClr val="C00000"/>
                </a:solidFill>
                <a:cs typeface="Arial" panose="020B0604020202020204" pitchFamily="34" charset="0"/>
              </a:rPr>
              <a:t>L</a:t>
            </a:r>
            <a:r>
              <a:rPr lang="en-GB" sz="4800" dirty="0">
                <a:solidFill>
                  <a:schemeClr val="tx1">
                    <a:lumMod val="75000"/>
                    <a:lumOff val="25000"/>
                  </a:schemeClr>
                </a:solidFill>
                <a:cs typeface="Arial" panose="020B0604020202020204" pitchFamily="34" charset="0"/>
              </a:rPr>
              <a:t>ISTEN</a:t>
            </a:r>
          </a:p>
        </p:txBody>
      </p:sp>
    </p:spTree>
    <p:extLst>
      <p:ext uri="{BB962C8B-B14F-4D97-AF65-F5344CB8AC3E}">
        <p14:creationId xmlns:p14="http://schemas.microsoft.com/office/powerpoint/2010/main" val="28841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dirty="0">
                <a:cs typeface="Arial" panose="020B0604020202020204" pitchFamily="34" charset="0"/>
              </a:rPr>
              <a:t>Three other fundamental Thinking Moves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6532" y="3352800"/>
            <a:ext cx="2848929" cy="3107282"/>
          </a:xfrm>
          <a:prstGeom prst="rect">
            <a:avLst/>
          </a:prstGeom>
        </p:spPr>
      </p:pic>
      <p:sp>
        <p:nvSpPr>
          <p:cNvPr id="4" name="TextBox 3"/>
          <p:cNvSpPr txBox="1"/>
          <p:nvPr/>
        </p:nvSpPr>
        <p:spPr>
          <a:xfrm>
            <a:off x="3952900" y="5450441"/>
            <a:ext cx="4258497" cy="830997"/>
          </a:xfrm>
          <a:prstGeom prst="rect">
            <a:avLst/>
          </a:prstGeom>
          <a:noFill/>
        </p:spPr>
        <p:txBody>
          <a:bodyPr wrap="none" rtlCol="0">
            <a:spAutoFit/>
          </a:bodyPr>
          <a:lstStyle/>
          <a:p>
            <a:r>
              <a:rPr lang="en-GB" sz="4800" dirty="0">
                <a:solidFill>
                  <a:srgbClr val="C00000"/>
                </a:solidFill>
                <a:cs typeface="Arial" panose="020B0604020202020204" pitchFamily="34" charset="0"/>
              </a:rPr>
              <a:t>Z</a:t>
            </a:r>
            <a:r>
              <a:rPr lang="en-GB" sz="4800" dirty="0">
                <a:solidFill>
                  <a:schemeClr val="tx1">
                    <a:lumMod val="75000"/>
                    <a:lumOff val="25000"/>
                  </a:schemeClr>
                </a:solidFill>
                <a:cs typeface="Arial" panose="020B0604020202020204" pitchFamily="34" charset="0"/>
              </a:rPr>
              <a:t>OOM (In / Out)</a:t>
            </a:r>
          </a:p>
        </p:txBody>
      </p:sp>
      <p:pic>
        <p:nvPicPr>
          <p:cNvPr id="5" name="Picture 4">
            <a:extLst>
              <a:ext uri="{FF2B5EF4-FFF2-40B4-BE49-F238E27FC236}">
                <a16:creationId xmlns:a16="http://schemas.microsoft.com/office/drawing/2014/main" id="{74AD823D-EFAF-4876-95FE-63A69D390D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4861" y="995874"/>
            <a:ext cx="2632365" cy="2632365"/>
          </a:xfrm>
          <a:prstGeom prst="rect">
            <a:avLst/>
          </a:prstGeom>
        </p:spPr>
      </p:pic>
      <p:pic>
        <p:nvPicPr>
          <p:cNvPr id="6" name="Picture 5">
            <a:extLst>
              <a:ext uri="{FF2B5EF4-FFF2-40B4-BE49-F238E27FC236}">
                <a16:creationId xmlns:a16="http://schemas.microsoft.com/office/drawing/2014/main" id="{7DF1CFB9-B4B4-4D13-9339-E5CBC34F6298}"/>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7884432" y="1452335"/>
            <a:ext cx="2718254" cy="1780720"/>
          </a:xfrm>
          <a:prstGeom prst="rect">
            <a:avLst/>
          </a:prstGeom>
        </p:spPr>
      </p:pic>
      <p:sp>
        <p:nvSpPr>
          <p:cNvPr id="7" name="TextBox 6">
            <a:extLst>
              <a:ext uri="{FF2B5EF4-FFF2-40B4-BE49-F238E27FC236}">
                <a16:creationId xmlns:a16="http://schemas.microsoft.com/office/drawing/2014/main" id="{C08D4ED0-16BE-4AC1-BA28-E7CBD62C3952}"/>
              </a:ext>
            </a:extLst>
          </p:cNvPr>
          <p:cNvSpPr txBox="1"/>
          <p:nvPr/>
        </p:nvSpPr>
        <p:spPr>
          <a:xfrm>
            <a:off x="1164777" y="3276602"/>
            <a:ext cx="2755058" cy="830997"/>
          </a:xfrm>
          <a:prstGeom prst="rect">
            <a:avLst/>
          </a:prstGeom>
          <a:noFill/>
        </p:spPr>
        <p:txBody>
          <a:bodyPr wrap="square" rtlCol="0">
            <a:spAutoFit/>
          </a:bodyPr>
          <a:lstStyle/>
          <a:p>
            <a:r>
              <a:rPr lang="en-GB" sz="4800" dirty="0">
                <a:solidFill>
                  <a:srgbClr val="C00000"/>
                </a:solidFill>
              </a:rPr>
              <a:t>C</a:t>
            </a:r>
            <a:r>
              <a:rPr lang="en-GB" sz="4800" dirty="0"/>
              <a:t>ONNECT</a:t>
            </a:r>
          </a:p>
        </p:txBody>
      </p:sp>
      <p:sp>
        <p:nvSpPr>
          <p:cNvPr id="8" name="TextBox 7">
            <a:extLst>
              <a:ext uri="{FF2B5EF4-FFF2-40B4-BE49-F238E27FC236}">
                <a16:creationId xmlns:a16="http://schemas.microsoft.com/office/drawing/2014/main" id="{ADB63ECB-130E-4717-9632-6934B33A050D}"/>
              </a:ext>
            </a:extLst>
          </p:cNvPr>
          <p:cNvSpPr txBox="1"/>
          <p:nvPr/>
        </p:nvSpPr>
        <p:spPr>
          <a:xfrm>
            <a:off x="8207829" y="3233054"/>
            <a:ext cx="1970314" cy="830997"/>
          </a:xfrm>
          <a:prstGeom prst="rect">
            <a:avLst/>
          </a:prstGeom>
          <a:noFill/>
        </p:spPr>
        <p:txBody>
          <a:bodyPr wrap="square" rtlCol="0">
            <a:spAutoFit/>
          </a:bodyPr>
          <a:lstStyle/>
          <a:p>
            <a:r>
              <a:rPr lang="en-GB" sz="4800" dirty="0">
                <a:solidFill>
                  <a:srgbClr val="C00000"/>
                </a:solidFill>
              </a:rPr>
              <a:t>D</a:t>
            </a:r>
            <a:r>
              <a:rPr lang="en-GB" sz="4800" dirty="0"/>
              <a:t>IVIDE</a:t>
            </a:r>
          </a:p>
        </p:txBody>
      </p:sp>
    </p:spTree>
    <p:extLst>
      <p:ext uri="{BB962C8B-B14F-4D97-AF65-F5344CB8AC3E}">
        <p14:creationId xmlns:p14="http://schemas.microsoft.com/office/powerpoint/2010/main" val="7668238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1854</TotalTime>
  <Words>2620</Words>
  <Application>Microsoft Office PowerPoint</Application>
  <PresentationFormat>Widescreen</PresentationFormat>
  <Paragraphs>345</Paragraphs>
  <Slides>34</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Avenir Black</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Bob and Clare House</cp:lastModifiedBy>
  <cp:revision>353</cp:revision>
  <dcterms:created xsi:type="dcterms:W3CDTF">2018-04-09T10:34:08Z</dcterms:created>
  <dcterms:modified xsi:type="dcterms:W3CDTF">2020-07-01T10:56:29Z</dcterms:modified>
</cp:coreProperties>
</file>